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9" r:id="rId2"/>
    <p:sldId id="319" r:id="rId3"/>
    <p:sldId id="340" r:id="rId4"/>
    <p:sldId id="292" r:id="rId5"/>
    <p:sldId id="293" r:id="rId6"/>
    <p:sldId id="301" r:id="rId7"/>
    <p:sldId id="302" r:id="rId8"/>
    <p:sldId id="324" r:id="rId9"/>
    <p:sldId id="325" r:id="rId10"/>
    <p:sldId id="342" r:id="rId11"/>
    <p:sldId id="326" r:id="rId12"/>
    <p:sldId id="327" r:id="rId13"/>
    <p:sldId id="328" r:id="rId14"/>
    <p:sldId id="329" r:id="rId15"/>
    <p:sldId id="339" r:id="rId16"/>
  </p:sldIdLst>
  <p:sldSz cx="12192000" cy="6858000"/>
  <p:notesSz cx="6858000" cy="9525000"/>
  <p:embeddedFontLst>
    <p:embeddedFont>
      <p:font typeface="Lato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B2E4"/>
    <a:srgbClr val="3D4495"/>
    <a:srgbClr val="221E51"/>
    <a:srgbClr val="4F4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0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25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067" cy="477924"/>
          </a:xfrm>
          <a:prstGeom prst="rect">
            <a:avLst/>
          </a:prstGeom>
        </p:spPr>
        <p:txBody>
          <a:bodyPr vert="horz" lIns="91366" tIns="45683" rIns="91366" bIns="45683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335" y="2"/>
            <a:ext cx="2972066" cy="477924"/>
          </a:xfrm>
          <a:prstGeom prst="rect">
            <a:avLst/>
          </a:prstGeom>
        </p:spPr>
        <p:txBody>
          <a:bodyPr vert="horz" lIns="91366" tIns="45683" rIns="91366" bIns="45683" rtlCol="0"/>
          <a:lstStyle>
            <a:lvl1pPr algn="r">
              <a:defRPr sz="1200"/>
            </a:lvl1pPr>
          </a:lstStyle>
          <a:p>
            <a:fld id="{B018F602-CE12-4FFD-8995-013EC589FC07}" type="datetimeFigureOut">
              <a:rPr lang="pl-PL" smtClean="0"/>
              <a:t>2018-03-23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047077"/>
            <a:ext cx="2972067" cy="477924"/>
          </a:xfrm>
          <a:prstGeom prst="rect">
            <a:avLst/>
          </a:prstGeom>
        </p:spPr>
        <p:txBody>
          <a:bodyPr vert="horz" lIns="91366" tIns="45683" rIns="91366" bIns="45683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335" y="9047077"/>
            <a:ext cx="2972066" cy="477924"/>
          </a:xfrm>
          <a:prstGeom prst="rect">
            <a:avLst/>
          </a:prstGeom>
        </p:spPr>
        <p:txBody>
          <a:bodyPr vert="horz" lIns="91366" tIns="45683" rIns="91366" bIns="45683" rtlCol="0" anchor="b"/>
          <a:lstStyle>
            <a:lvl1pPr algn="r">
              <a:defRPr sz="1200"/>
            </a:lvl1pPr>
          </a:lstStyle>
          <a:p>
            <a:fld id="{64653172-BDB4-461F-BDA2-4D2C0074D3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241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67" cy="477924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334" y="1"/>
            <a:ext cx="2972066" cy="477924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r">
              <a:defRPr sz="1200"/>
            </a:lvl1pPr>
          </a:lstStyle>
          <a:p>
            <a:fld id="{37253249-6B32-4177-836F-DA959E0E57EE}" type="datetimeFigureOut">
              <a:rPr lang="pl-PL" smtClean="0"/>
              <a:t>2018-03-23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189038"/>
            <a:ext cx="5716588" cy="3216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6" tIns="45688" rIns="91376" bIns="45688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6601" y="4584420"/>
            <a:ext cx="5486400" cy="3750336"/>
          </a:xfrm>
          <a:prstGeom prst="rect">
            <a:avLst/>
          </a:prstGeom>
        </p:spPr>
        <p:txBody>
          <a:bodyPr vert="horz" lIns="91376" tIns="45688" rIns="91376" bIns="45688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047076"/>
            <a:ext cx="2972067" cy="477924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334" y="9047076"/>
            <a:ext cx="2972066" cy="477924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r">
              <a:defRPr sz="1200"/>
            </a:lvl1pPr>
          </a:lstStyle>
          <a:p>
            <a:fld id="{AFF6AE85-0E93-4192-96FD-E871F711CA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8272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6AE85-0E93-4192-96FD-E871F711CAE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3436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6AE85-0E93-4192-96FD-E871F711CAEB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6339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6AE85-0E93-4192-96FD-E871F711CAEB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407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6AE85-0E93-4192-96FD-E871F711CAEB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4913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6AE85-0E93-4192-96FD-E871F711CAEB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247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6AE85-0E93-4192-96FD-E871F711CAEB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842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7B1D-E3A8-4A6E-A4BF-44BE9CA9DC12}" type="datetime1">
              <a:rPr lang="pl-PL" smtClean="0"/>
              <a:t>2018-03-23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71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9D3B-B19D-487D-8BA5-130C36B34BF0}" type="datetime1">
              <a:rPr lang="pl-PL" smtClean="0"/>
              <a:t>2018-03-23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518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B55E-C4AF-47E2-979F-B0FC1BA7D6E4}" type="datetime1">
              <a:rPr lang="pl-PL" smtClean="0"/>
              <a:t>2018-03-23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6AFE-BE6D-423E-BC0F-505EB253779A}" type="datetime1">
              <a:rPr lang="pl-PL" smtClean="0"/>
              <a:t>2018-03-23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862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78A6-C22D-4E11-8275-644E71FE5319}" type="datetime1">
              <a:rPr lang="pl-PL" smtClean="0"/>
              <a:t>2018-03-23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370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20CF-C57F-4160-B4C7-50EC5B68CE25}" type="datetime1">
              <a:rPr lang="pl-PL" smtClean="0"/>
              <a:t>2018-03-23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690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5BFD-DB2A-45AA-A38F-558073BF9FE3}" type="datetime1">
              <a:rPr lang="pl-PL" smtClean="0"/>
              <a:t>2018-03-23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881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B359-E9FA-4C01-B504-9B2A6CAE7ABA}" type="datetime1">
              <a:rPr lang="pl-PL" smtClean="0"/>
              <a:t>2018-03-23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409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2425-CE74-47FA-87BC-670FBEF1DF68}" type="datetime1">
              <a:rPr lang="pl-PL" smtClean="0"/>
              <a:t>2018-03-23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067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2502-462A-4B13-9DCA-23283E791767}" type="datetime1">
              <a:rPr lang="pl-PL" smtClean="0"/>
              <a:t>2018-03-23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99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43E4-56C0-4F23-81FC-60727C32870A}" type="datetime1">
              <a:rPr lang="pl-PL" smtClean="0"/>
              <a:t>2018-03-23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729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370DF-657F-46E0-8038-91273C19222F}" type="datetime1">
              <a:rPr lang="pl-PL" smtClean="0"/>
              <a:t>2018-03-23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335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.jpe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zdunska@iphtorun.pl" TargetMode="External"/><Relationship Id="rId13" Type="http://schemas.openxmlformats.org/officeDocument/2006/relationships/image" Target="../media/image12.png"/><Relationship Id="rId3" Type="http://schemas.openxmlformats.org/officeDocument/2006/relationships/hyperlink" Target="mailto:vb@kpai.pl" TargetMode="External"/><Relationship Id="rId7" Type="http://schemas.openxmlformats.org/officeDocument/2006/relationships/hyperlink" Target="mailto:kahlau@pte.bydgoszcz.pl" TargetMode="External"/><Relationship Id="rId12" Type="http://schemas.openxmlformats.org/officeDocument/2006/relationships/image" Target="../media/image1.jpeg"/><Relationship Id="rId2" Type="http://schemas.openxmlformats.org/officeDocument/2006/relationships/hyperlink" Target="http://www.kpai.pl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kruk@pte.bydgoszcz.pl" TargetMode="External"/><Relationship Id="rId11" Type="http://schemas.openxmlformats.org/officeDocument/2006/relationships/hyperlink" Target="mailto:prazuch@pracodawcy.info.pl" TargetMode="External"/><Relationship Id="rId5" Type="http://schemas.openxmlformats.org/officeDocument/2006/relationships/hyperlink" Target="mailto:h.tomaszewski@kpai.pl" TargetMode="External"/><Relationship Id="rId15" Type="http://schemas.openxmlformats.org/officeDocument/2006/relationships/image" Target="../media/image13.jpeg"/><Relationship Id="rId10" Type="http://schemas.openxmlformats.org/officeDocument/2006/relationships/hyperlink" Target="mailto:swiatly@pracodawcy.info.pl" TargetMode="External"/><Relationship Id="rId4" Type="http://schemas.openxmlformats.org/officeDocument/2006/relationships/hyperlink" Target="mailto:a.ludwiczak@kpai.pl" TargetMode="External"/><Relationship Id="rId9" Type="http://schemas.openxmlformats.org/officeDocument/2006/relationships/hyperlink" Target="mailto:wisniewska@iph.torun.pl" TargetMode="External"/><Relationship Id="rId1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354705" y="1891401"/>
            <a:ext cx="7195273" cy="31700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Fundusz Badań i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Wdrożeń</a:t>
            </a:r>
          </a:p>
          <a:p>
            <a:pPr algn="ctr"/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Voucher Badawczy</a:t>
            </a:r>
          </a:p>
          <a:p>
            <a:pPr algn="ctr"/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KONFERENCJA </a:t>
            </a:r>
          </a:p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PRZED II NABOREM WNIOSKÓW</a:t>
            </a:r>
          </a:p>
          <a:p>
            <a:pPr algn="ctr"/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22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.03.2018</a:t>
            </a: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pl-PL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Bydgoszcz</a:t>
            </a: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388" y="2607233"/>
            <a:ext cx="3060000" cy="161358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7388" y="2104786"/>
            <a:ext cx="3060000" cy="502447"/>
          </a:xfrm>
          <a:prstGeom prst="rect">
            <a:avLst/>
          </a:prstGeom>
        </p:spPr>
      </p:pic>
      <p:pic>
        <p:nvPicPr>
          <p:cNvPr id="17" name="Obraz 16" descr="C:\Users\Piotr Skiczak\Desktop\stopk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376" y="6299141"/>
            <a:ext cx="4608107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ole tekstowe 12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  | vb@kpai.pl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761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FUNDUSZ BADAŃ I WDROŻEŃ – VOUCHER BADAWCZY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1223318" y="2876294"/>
            <a:ext cx="6339018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lvl="0" algn="just"/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ALOKACJE</a:t>
            </a:r>
            <a:b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endParaRPr lang="pl-PL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endParaRPr lang="pl-PL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endParaRPr lang="pl-PL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pole tekstowe 19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  | vb@kpai.pl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1" name="Obraz 10" descr="C:\Users\Nikoletta Kasztelan\Desktop\pasek partnerzy V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93" y="6239577"/>
            <a:ext cx="3779996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757" y="1458282"/>
            <a:ext cx="2296135" cy="216000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2355" y="3983099"/>
            <a:ext cx="4384939" cy="720000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102241"/>
              </p:ext>
            </p:extLst>
          </p:nvPr>
        </p:nvGraphicFramePr>
        <p:xfrm>
          <a:off x="1223320" y="1062681"/>
          <a:ext cx="6339017" cy="507309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391846"/>
                <a:gridCol w="2330119"/>
                <a:gridCol w="1516761"/>
                <a:gridCol w="1100291"/>
              </a:tblGrid>
              <a:tr h="4918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8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Nazwa projektu / zakresu</a:t>
                      </a:r>
                      <a:endParaRPr lang="pl-PL" sz="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17" marR="47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800" b="1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Planowana wartość alokacji (PLN)</a:t>
                      </a:r>
                      <a:endParaRPr lang="pl-PL" sz="8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17" marR="47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800" b="1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Wydatki kwalifikujące się do objęcia wsparciem (PLN)</a:t>
                      </a:r>
                      <a:endParaRPr lang="pl-PL" sz="8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17" marR="47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8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Maksymalna wartość wsparcia (PLN)</a:t>
                      </a:r>
                      <a:endParaRPr lang="pl-PL" sz="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17" marR="47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32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Fundusz Badań i Wdrożeń – Voucher Badawczy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800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Zakres 1: Przedsięwzięcie złożone przez Wnioskodawcę, który nie uzyskał wsparcia w ramach projektu FBiW-VB (jedno przedsięwzięcie/wniosek)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17" marR="47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12.000.000,00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 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tym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600.000,00 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stanowi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rezerwa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odwołania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17" marR="47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 mniej niż 20 000,00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 więcej niż 100 000,00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817" marR="47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 więcej niż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80 000,00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17" marR="47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Fundusz Badań i Wdrożeń – Voucher Badawczy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8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Zakres 2: Pozostałe przedsięwzięcia/wnioski nie ujęte w  ramach zakresu 1 i 3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17" marR="47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11.066.565,55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 tym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553.328,28 </a:t>
                      </a:r>
                      <a:r>
                        <a:rPr lang="en-U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stanowi rezerwa na odwołania)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17" marR="47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732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Fundusz Badań i Wdrożeń – Voucher Badawczy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800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Zakres 3: Przedsięwzięcia/wnioski z zakresu innych niż podstawowe Inteligentne Specjalizacje, </a:t>
                      </a:r>
                      <a:r>
                        <a:rPr lang="pl-PL" sz="8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wyłonione w ramach przedsiębiorczego odkrywania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17" marR="47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1.229.618,40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 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tym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61.480,92</a:t>
                      </a: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stanowi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rezerwa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odwołania</a:t>
                      </a: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17" marR="478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435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67062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FUNDUSZ BADAŃ I WDROŻEŃ – VOUCHER BADAWCZY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354706" y="1029635"/>
            <a:ext cx="6530836" cy="48936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just"/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KWALIFIKOWALNOŚĆ</a:t>
            </a:r>
            <a:endParaRPr lang="pl-PL" sz="20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endParaRPr lang="pl-PL" sz="20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Pomoc de </a:t>
            </a:r>
            <a:r>
              <a:rPr lang="pl-PL" b="1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minimis</a:t>
            </a:r>
            <a:endParaRPr lang="pl-PL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endParaRPr lang="pl-PL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Pomoc publiczna</a:t>
            </a:r>
          </a:p>
          <a:p>
            <a:pPr algn="just"/>
            <a:endParaRPr lang="pl-PL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endParaRPr lang="pl-PL" sz="16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endParaRPr lang="pl-PL" sz="1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endParaRPr lang="pl-PL" sz="16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sz="1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Maksymalna </a:t>
            </a:r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intensywność pomocy </a:t>
            </a:r>
            <a:r>
              <a:rPr lang="pl-PL" sz="1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do 80%</a:t>
            </a:r>
          </a:p>
          <a:p>
            <a:pPr algn="just"/>
            <a:endParaRPr lang="pl-PL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sz="1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Maksymalna wartość pomocy brutto łącznie z wartością innej pomocy de minimis otrzymanej przez przedsiębiorcę w okresie bieżącego roku podatkowego i dwóch poprzednich lat podatkowych nie może przekroczyć kwoty stanowiącej równowartość 200 tys. euro (100 tys. euro dla podmiotów prowadzących działalność w zakresie drogowego transportu towarów)</a:t>
            </a:r>
          </a:p>
          <a:p>
            <a:pPr algn="just"/>
            <a:endParaRPr lang="pl-PL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Kwalifikowalne koszty zakupu prac badawczo-rozwojowych od jednostek naukowych na zasadach pełnej konkurencyjności</a:t>
            </a: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pole tekstowe 19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  | vb@kpai.pl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1" name="Obraz 10" descr="C:\Users\Nikoletta Kasztelan\Desktop\pasek partnerzy V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93" y="6239577"/>
            <a:ext cx="3779996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757" y="1458282"/>
            <a:ext cx="2296135" cy="216000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2355" y="3983099"/>
            <a:ext cx="4384939" cy="720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3136" y="1921438"/>
            <a:ext cx="6203091" cy="56505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136" y="2607277"/>
            <a:ext cx="6203091" cy="6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07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FUNDUSZ BADAŃ I WDROŻEŃ – VOUCHER BADAWCZY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354706" y="860355"/>
            <a:ext cx="6530836" cy="52322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just"/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KWALIFIKOWALNOŚĆ</a:t>
            </a:r>
          </a:p>
          <a:p>
            <a:pPr algn="just"/>
            <a:endParaRPr lang="pl-PL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Pomoc na badania podstawowe, badania przemysłowe, eksperymentalne prace rozwojowe</a:t>
            </a:r>
          </a:p>
          <a:p>
            <a:pPr algn="just"/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 </a:t>
            </a:r>
            <a:endParaRPr lang="pl-PL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Maksymalna intensywność pomocy:</a:t>
            </a:r>
          </a:p>
          <a:p>
            <a:pPr algn="just"/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a) </a:t>
            </a:r>
            <a:r>
              <a:rPr lang="pl-PL" sz="1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50</a:t>
            </a:r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% w przypadku badań przemysłowych</a:t>
            </a:r>
          </a:p>
          <a:p>
            <a:pPr algn="just"/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b) </a:t>
            </a:r>
            <a:r>
              <a:rPr lang="pl-PL" sz="1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25</a:t>
            </a:r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% w przypadku eksperymentalnych prac rozwojowych</a:t>
            </a:r>
          </a:p>
          <a:p>
            <a:pPr algn="just"/>
            <a:endParaRPr lang="pl-PL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sz="1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Intensywność pomocy można zwiększyć:</a:t>
            </a:r>
          </a:p>
          <a:p>
            <a:pPr algn="just"/>
            <a:r>
              <a:rPr lang="pl-PL" sz="1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a) o </a:t>
            </a:r>
            <a:r>
              <a:rPr lang="pl-PL" sz="1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10%</a:t>
            </a:r>
            <a:r>
              <a:rPr lang="pl-PL" sz="1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 dla średnich przedsiębiorstw oraz o </a:t>
            </a:r>
            <a:r>
              <a:rPr lang="pl-PL" sz="1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20% </a:t>
            </a:r>
            <a:r>
              <a:rPr lang="pl-PL" sz="1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dla małych i mikro przedsiębiorstw</a:t>
            </a:r>
          </a:p>
          <a:p>
            <a:pPr algn="just"/>
            <a:r>
              <a:rPr lang="pl-PL" sz="1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b) o </a:t>
            </a:r>
            <a:r>
              <a:rPr lang="pl-PL" sz="1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15%</a:t>
            </a:r>
            <a:r>
              <a:rPr lang="pl-PL" sz="1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, jeżeli wyniki przedsięwzięcia są szeroko rozpowszechniane podczas konferencji, za pośrednictwem publikacji, ogólnodostępnych baz bądź oprogramowania bezpłatnego lub otwartego</a:t>
            </a:r>
          </a:p>
          <a:p>
            <a:pPr algn="just"/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 </a:t>
            </a:r>
          </a:p>
          <a:p>
            <a:pPr algn="just"/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Kwalifikowalne koszty zakupu badań wykonywanych na podstawie umowy przez źródła zewnętrzne (jednostki naukowe) na warunkach pełnej konkurencji</a:t>
            </a:r>
          </a:p>
          <a:p>
            <a:pPr algn="just"/>
            <a:endParaRPr lang="pl-PL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pole tekstowe 19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  | vb@kpai.pl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1" name="Obraz 10" descr="C:\Users\Nikoletta Kasztelan\Desktop\pasek partnerzy V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93" y="6239577"/>
            <a:ext cx="3779996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757" y="1458282"/>
            <a:ext cx="2296135" cy="216000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2355" y="3983099"/>
            <a:ext cx="438493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65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FUNDUSZ BADAŃ I WDROŻEŃ – VOUCHER BADAWCZY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354705" y="957308"/>
            <a:ext cx="6530837" cy="49244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lvl="0" algn="just"/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REALIZACJA</a:t>
            </a:r>
            <a:endParaRPr lang="pl-PL" sz="20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sz="1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Okres </a:t>
            </a:r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kwalifikowalności wydatków ponoszonych w ramach FBiW-VB obejmuje termin </a:t>
            </a:r>
            <a:r>
              <a:rPr lang="pl-PL" sz="1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od dnia złożenia wniosku o dofinansowanie</a:t>
            </a:r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, nie później niż do dnia 31 </a:t>
            </a:r>
            <a:r>
              <a:rPr lang="pl-PL" sz="1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stycznia 2019 </a:t>
            </a:r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r., z zastrzeżeniem, że okres realizacji przedsięwzięcia nie może być dłuższy niż </a:t>
            </a:r>
            <a:r>
              <a:rPr lang="pl-PL" sz="1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6 miesięcy od dnia podpisania umowy o powierzenie </a:t>
            </a:r>
            <a:r>
              <a:rPr lang="pl-PL" sz="16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grantu</a:t>
            </a:r>
          </a:p>
          <a:p>
            <a:pPr lvl="0" algn="just"/>
            <a:endParaRPr lang="pl-PL" sz="20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KOMERCJALIZACJA</a:t>
            </a:r>
            <a:endParaRPr lang="pl-PL" sz="20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sz="1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Warunkiem </a:t>
            </a:r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otrzymania dofinansowania jest </a:t>
            </a:r>
            <a:r>
              <a:rPr lang="pl-PL" sz="1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komercjalizacja</a:t>
            </a:r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wyników prac B+R, rozumiana jako </a:t>
            </a:r>
            <a:r>
              <a:rPr lang="pl-PL" sz="1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wdrożenie wyników prac B+R</a:t>
            </a:r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we własnej działalności gospodarczej przedsiębiorcy lub udzielenie licencji lub sprzedaż wyników przedsięwzięcia w celu ich wprowadzania do działalności gospodarczej innego przedsiębiorcy, w terminie </a:t>
            </a:r>
            <a:r>
              <a:rPr lang="pl-PL" sz="1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1 roku </a:t>
            </a:r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od zakończenia realizacji </a:t>
            </a:r>
            <a:r>
              <a:rPr lang="pl-PL" sz="1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przedsięwzięcia</a:t>
            </a:r>
          </a:p>
          <a:p>
            <a:pPr lvl="0" algn="just"/>
            <a:endParaRPr lang="pl-PL" sz="1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TRWAŁOŚĆ</a:t>
            </a:r>
          </a:p>
          <a:p>
            <a:pPr lvl="0" algn="just"/>
            <a:r>
              <a:rPr lang="pl-PL" sz="1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Wnioskodawcy </a:t>
            </a:r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zobowiązani są do </a:t>
            </a:r>
            <a:r>
              <a:rPr lang="pl-PL" sz="1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zapewnienia </a:t>
            </a:r>
            <a:r>
              <a:rPr lang="pl-PL" sz="1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trwałości przedsięwzięcia </a:t>
            </a:r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 okresie </a:t>
            </a:r>
            <a:r>
              <a:rPr lang="pl-PL" sz="1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3 lat </a:t>
            </a:r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od dnia całkowitego zakończenia realizacji przedsięwzięcia</a:t>
            </a: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757" y="1458282"/>
            <a:ext cx="2296135" cy="216000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55" y="3983099"/>
            <a:ext cx="4384939" cy="720000"/>
          </a:xfrm>
          <a:prstGeom prst="rect">
            <a:avLst/>
          </a:prstGeom>
        </p:spPr>
      </p:pic>
      <p:pic>
        <p:nvPicPr>
          <p:cNvPr id="11" name="Obraz 10" descr="C:\Users\Nikoletta Kasztelan\Desktop\pasek partnerzy V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93" y="6239577"/>
            <a:ext cx="3779996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ole tekstowe 15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  | vb@kpai.pl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501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FUNDUSZ BADAŃ I WDROŻEŃ – VOUCHER BADAWCZY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537585" y="603367"/>
            <a:ext cx="6530837" cy="56323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lvl="0" algn="just"/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GDZIE UZYSKAĆ INFORMACJE?</a:t>
            </a:r>
          </a:p>
          <a:p>
            <a:pPr lvl="0" algn="just"/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2"/>
              </a:rPr>
              <a:t>www.kpai.pl</a:t>
            </a:r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 |  </a:t>
            </a:r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3"/>
              </a:rPr>
              <a:t>vb@kpai.pl</a:t>
            </a:r>
            <a:endParaRPr lang="pl-PL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endParaRPr lang="pl-PL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KPAI, ul. Szosa Chełmińska 30, Toruń</a:t>
            </a:r>
          </a:p>
          <a:p>
            <a:pPr marL="285750" lvl="0" indent="-285750" algn="just">
              <a:buFontTx/>
              <a:buChar char="-"/>
            </a:pPr>
            <a:r>
              <a:rPr lang="pl-PL" sz="1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Agnieszka Ludwiczak, tel. 690 960 494, email: </a:t>
            </a:r>
            <a:r>
              <a:rPr lang="pl-PL" sz="1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4"/>
              </a:rPr>
              <a:t>a.ludwiczak@kpai.pl</a:t>
            </a:r>
            <a:endParaRPr lang="pl-PL" sz="14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lvl="0" indent="-285750" algn="just">
              <a:buFontTx/>
              <a:buChar char="-"/>
            </a:pPr>
            <a:r>
              <a:rPr lang="pl-PL" sz="1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Henryk Tomaszewski, tel. 690 960 028, email: </a:t>
            </a:r>
            <a:r>
              <a:rPr lang="pl-PL" sz="1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5"/>
              </a:rPr>
              <a:t>h.tomaszewski@kpai.pl</a:t>
            </a:r>
            <a:endParaRPr lang="pl-PL" sz="14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lvl="0" indent="-285750" algn="just">
              <a:buFontTx/>
              <a:buChar char="-"/>
            </a:pPr>
            <a:endParaRPr lang="pl-PL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Włocławek</a:t>
            </a:r>
          </a:p>
          <a:p>
            <a:pPr lvl="0" algn="just"/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PTE, ul. Toruńska 148, Włocławek</a:t>
            </a:r>
          </a:p>
          <a:p>
            <a:pPr marL="285750" lvl="0" indent="-285750" algn="just">
              <a:buFontTx/>
              <a:buChar char="-"/>
            </a:pPr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Magdalena Kruk, tel. 511 140 227, email: </a:t>
            </a:r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6"/>
              </a:rPr>
              <a:t>kruk@pte.bydgoszcz.pl</a:t>
            </a:r>
            <a:endParaRPr lang="pl-PL" sz="1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lvl="0" indent="-285750" algn="just">
              <a:buFontTx/>
              <a:buChar char="-"/>
            </a:pPr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Agnieszka </a:t>
            </a:r>
            <a:r>
              <a:rPr lang="pl-PL" sz="14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Kahlau</a:t>
            </a:r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, tel. 52 322 90 62, email: </a:t>
            </a:r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7"/>
              </a:rPr>
              <a:t>kahlau@pte.bydgoszcz.pl</a:t>
            </a:r>
            <a:endParaRPr lang="pl-PL" sz="1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endParaRPr lang="pl-PL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Toruń</a:t>
            </a:r>
            <a:endParaRPr lang="pl-PL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IPH, ul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M. Skłodowskiej-Curie 41, </a:t>
            </a:r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Toruń</a:t>
            </a:r>
            <a:endParaRPr lang="pl-PL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 algn="just">
              <a:buFontTx/>
              <a:buChar char="-"/>
            </a:pPr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Ilona Zduńska, tel. 885 230 841, e-mail: </a:t>
            </a:r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8"/>
              </a:rPr>
              <a:t>zdunska@iphtorun.pl</a:t>
            </a:r>
            <a:endParaRPr lang="pl-PL" sz="1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 algn="just">
              <a:buFontTx/>
              <a:buChar char="-"/>
            </a:pPr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Marta Wiśniewska, tel. 885 230 842, e-mail: </a:t>
            </a:r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9"/>
              </a:rPr>
              <a:t>wisniewska@iph.torun.pl</a:t>
            </a:r>
            <a:endParaRPr lang="pl-PL" sz="1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endParaRPr lang="pl-PL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Bydgoszcz</a:t>
            </a:r>
            <a:endParaRPr lang="pl-PL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Pracodawcy Pomorza i Kujaw, ul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Gdańska 141/3, </a:t>
            </a:r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Bydgoszcz</a:t>
            </a:r>
          </a:p>
          <a:p>
            <a:pPr marL="285750" indent="-285750" algn="just">
              <a:buFontTx/>
              <a:buChar char="-"/>
            </a:pPr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Lech Światły, tel. 661 528 009, email: </a:t>
            </a:r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10"/>
              </a:rPr>
              <a:t>swiatly@pracodawcy.info.pl</a:t>
            </a:r>
            <a:endParaRPr lang="pl-PL" sz="1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 algn="just">
              <a:buFontTx/>
              <a:buChar char="-"/>
            </a:pPr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Grażyna Prażuch, tel. 605 900 626, email: </a:t>
            </a:r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11"/>
              </a:rPr>
              <a:t>prazuch@pracodawcy.info.pl</a:t>
            </a:r>
            <a:endParaRPr lang="pl-PL" sz="1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96757" y="1458282"/>
            <a:ext cx="2296135" cy="216000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52355" y="3983099"/>
            <a:ext cx="4384939" cy="720000"/>
          </a:xfrm>
          <a:prstGeom prst="rect">
            <a:avLst/>
          </a:prstGeom>
        </p:spPr>
      </p:pic>
      <p:pic>
        <p:nvPicPr>
          <p:cNvPr id="11" name="Obraz 10" descr="C:\Users\Nikoletta Kasztelan\Desktop\pasek partnerzy VB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93" y="6239577"/>
            <a:ext cx="3779996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ole tekstowe 15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  | vb@kpai.pl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993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FUNDUSZ BADAŃ I WDROŻEŃ – VOUCHER BADAWCZY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1062279" y="1583630"/>
            <a:ext cx="5362819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DZIĘKUJEMY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Maciej 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Krużewski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 algn="ctr"/>
            <a:r>
              <a:rPr lang="pl-PL" sz="2400" b="1" dirty="0" smtClean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Henryk Tomaszewski</a:t>
            </a:r>
            <a:endParaRPr lang="pl-PL" sz="2400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 algn="ctr"/>
            <a:endParaRPr lang="pl-PL" sz="2400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 algn="ctr"/>
            <a:r>
              <a:rPr lang="pl-PL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Kujawsko-Pomorska</a:t>
            </a:r>
          </a:p>
          <a:p>
            <a:pPr lvl="0" algn="ctr"/>
            <a:r>
              <a:rPr lang="pl-PL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Agencja Innowacji sp. z o.o.</a:t>
            </a:r>
          </a:p>
          <a:p>
            <a:pPr lvl="0" algn="ctr"/>
            <a:endParaRPr lang="pl-PL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 algn="ctr"/>
            <a:r>
              <a:rPr lang="pl-PL" b="1" dirty="0" smtClean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+48 </a:t>
            </a:r>
            <a:r>
              <a:rPr lang="pl-PL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56 661 17 </a:t>
            </a:r>
            <a:r>
              <a:rPr lang="pl-PL" b="1" dirty="0" smtClean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11</a:t>
            </a:r>
          </a:p>
          <a:p>
            <a:pPr lvl="0" algn="ctr"/>
            <a:r>
              <a:rPr lang="pl-PL" b="1" dirty="0" smtClean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biuro@kpai.pl</a:t>
            </a:r>
            <a:endParaRPr lang="pl-PL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 algn="ctr"/>
            <a:r>
              <a:rPr lang="pl-PL" b="1" dirty="0" smtClean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h.tomaszewski@kpai.pl</a:t>
            </a:r>
            <a:endParaRPr lang="pl-PL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 descr="C:\Users\Nikoletta Kasztelan\Desktop\pasek partnerzy V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93" y="6239577"/>
            <a:ext cx="3779996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ole tekstowe 15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  | vb@kpai.pl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18" y="2265695"/>
            <a:ext cx="5795648" cy="242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90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354705" y="1418969"/>
            <a:ext cx="6530837" cy="40010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just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KUJAWSKO-POMORSKA AGENCJA INNOWACJI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endParaRPr lang="pl-PL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sz="1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Cel </a:t>
            </a:r>
            <a:r>
              <a:rPr lang="pl-PL" sz="1600" dirty="0" smtClean="0">
                <a:latin typeface="Calibri" panose="020F0502020204030204" pitchFamily="34" charset="0"/>
                <a:ea typeface="Lato" panose="020B0604020202020204" charset="0"/>
                <a:cs typeface="Lato" panose="020B0604020202020204" charset="0"/>
              </a:rPr>
              <a:t>→ </a:t>
            </a:r>
            <a:r>
              <a:rPr lang="pl-PL" sz="1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Operacyjna </a:t>
            </a:r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jednostka </a:t>
            </a:r>
            <a:r>
              <a:rPr lang="pl-PL" sz="1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Województwa Kujawsko-Pomorskiego </a:t>
            </a:r>
            <a:br>
              <a:rPr lang="pl-PL" sz="1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pl-PL" sz="1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 </a:t>
            </a:r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zakresie wdrażania innowacji w przedsiębiorstwach oraz promocji badań i </a:t>
            </a:r>
            <a:r>
              <a:rPr lang="pl-PL" sz="1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wdrożeń</a:t>
            </a:r>
          </a:p>
          <a:p>
            <a:pPr algn="just"/>
            <a:endParaRPr lang="pl-PL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endParaRPr lang="pl-PL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PARTNERSTWO | TRANSPARENTNOŚĆ | </a:t>
            </a:r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INFORMACJA</a:t>
            </a:r>
            <a:endParaRPr lang="pl-PL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endParaRPr lang="pl-PL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sz="1400" u="sng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Zgodność</a:t>
            </a:r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:</a:t>
            </a:r>
          </a:p>
          <a:p>
            <a:pPr algn="just"/>
            <a:endParaRPr lang="pl-PL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Regionalna </a:t>
            </a:r>
            <a:r>
              <a:rPr lang="pl-PL" sz="1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Strategia Innowacji Województwa Kujawsko-Pomorskiego na lata </a:t>
            </a:r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2014-2020</a:t>
            </a:r>
          </a:p>
          <a:p>
            <a:pPr algn="just"/>
            <a:endParaRPr lang="pl-PL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sz="1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Strategia rozwoju województwa </a:t>
            </a:r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kujawsko-pomorskiego </a:t>
            </a:r>
            <a:r>
              <a:rPr lang="pl-PL" sz="1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do roku 2020 </a:t>
            </a:r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– Plan </a:t>
            </a:r>
            <a:r>
              <a:rPr lang="pl-PL" sz="1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modernizacji 2020+</a:t>
            </a: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702" y="1418961"/>
            <a:ext cx="4092150" cy="1709769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  | vb@kpai.pl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53" y="3128730"/>
            <a:ext cx="2696047" cy="2201772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FUNDUSZ BADAŃ I WDROŻEŃ – VOUCHER BADAWCZY</a:t>
            </a:r>
          </a:p>
        </p:txBody>
      </p:sp>
    </p:spTree>
    <p:extLst>
      <p:ext uri="{BB962C8B-B14F-4D97-AF65-F5344CB8AC3E}">
        <p14:creationId xmlns:p14="http://schemas.microsoft.com/office/powerpoint/2010/main" val="2253293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400491" y="872363"/>
            <a:ext cx="6530837" cy="49151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just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KUJAWSKO-POMORSKA AGENCJA INNOWACJI</a:t>
            </a:r>
            <a:endParaRPr lang="pl-PL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1" lang="pl-PL" altLang="pl-PL" dirty="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pl-PL" altLang="pl-PL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Inteligentna </a:t>
            </a:r>
            <a:r>
              <a:rPr kumimoji="1" lang="pl-PL" altLang="pl-PL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specjalizacja </a:t>
            </a:r>
            <a:r>
              <a:rPr kumimoji="1" lang="pl-PL" altLang="pl-PL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oznacza ścisłe powiązanie działalności badawczo-rozwojowej, rozwoju kapitału ludzkiego (kwalifikacji oraz umiejętności pracowników) i specyfiki gospodarczej regionów lub państw</a:t>
            </a:r>
            <a:r>
              <a:rPr kumimoji="1" lang="pl-PL" altLang="pl-PL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l-PL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Inteligentne specjalizacje regionalne oparte na wartościach:</a:t>
            </a:r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/>
            </a:r>
            <a:b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- </a:t>
            </a:r>
            <a:r>
              <a:rPr kumimoji="1" lang="pl-PL" dirty="0" smtClean="0">
                <a:solidFill>
                  <a:srgbClr val="0066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Zdrowa i bezpieczna żywność,</a:t>
            </a:r>
            <a:endParaRPr kumimoji="1" lang="pl-PL" altLang="pl-PL" dirty="0">
              <a:solidFill>
                <a:srgbClr val="0066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kumimoji="1" lang="pl-PL" altLang="pl-PL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1" lang="pl-PL" altLang="pl-PL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kumimoji="1" lang="pl-PL" altLang="pl-PL" dirty="0" smtClean="0">
                <a:solidFill>
                  <a:srgbClr val="0066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Zdrowie</a:t>
            </a:r>
            <a:r>
              <a:rPr kumimoji="1" lang="pl-PL" altLang="pl-PL" dirty="0">
                <a:solidFill>
                  <a:srgbClr val="0066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 i turystyka zdrowotna</a:t>
            </a:r>
            <a:r>
              <a:rPr kumimoji="1" lang="pl-PL" altLang="pl-PL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kumimoji="1" lang="pl-PL" dirty="0" smtClean="0">
              <a:solidFill>
                <a:srgbClr val="0066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pl-PL" dirty="0" smtClean="0">
                <a:solidFill>
                  <a:srgbClr val="0066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Zaawansowane materiały i narzędzia,</a:t>
            </a:r>
            <a:br>
              <a:rPr kumimoji="1" lang="pl-PL" dirty="0" smtClean="0">
                <a:solidFill>
                  <a:srgbClr val="0066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1" lang="pl-PL" dirty="0" smtClean="0">
                <a:solidFill>
                  <a:srgbClr val="0066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Transport i mobilność,</a:t>
            </a:r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/>
            </a:r>
            <a:b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kumimoji="1" lang="pl-PL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1" lang="pl-PL" dirty="0">
                <a:solidFill>
                  <a:srgbClr val="0066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Dziedzictwo kulturowe, sztuka, przemysły </a:t>
            </a:r>
            <a:r>
              <a:rPr kumimoji="1" lang="pl-PL" dirty="0" smtClean="0">
                <a:solidFill>
                  <a:srgbClr val="0066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kreatywne</a:t>
            </a:r>
            <a:br>
              <a:rPr kumimoji="1" lang="pl-PL" dirty="0" smtClean="0">
                <a:solidFill>
                  <a:srgbClr val="0066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1" lang="pl-PL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Inteligentne specjalizacje regionalne oparte na technologiach (horyzontalne):</a:t>
            </a:r>
            <a:r>
              <a:rPr kumimoji="1" lang="pl-PL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1" lang="pl-PL" dirty="0" smtClean="0"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1" lang="pl-PL" dirty="0" smtClean="0">
                <a:solidFill>
                  <a:srgbClr val="0066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-Technologie informacyjno-komunikacyjne (ICT),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pl-PL" dirty="0" smtClean="0">
                <a:solidFill>
                  <a:srgbClr val="0066CC"/>
                </a:solidFill>
                <a:latin typeface="Times New Roman" panose="02020603050405020304" pitchFamily="18" charset="0"/>
                <a:ea typeface="Lato" panose="020B0604020202020204" charset="0"/>
                <a:cs typeface="Arial" panose="020B0604020202020204" pitchFamily="34" charset="0"/>
              </a:rPr>
              <a:t>- </a:t>
            </a:r>
            <a:r>
              <a:rPr kumimoji="1" lang="pl-PL" dirty="0" err="1" smtClean="0">
                <a:solidFill>
                  <a:srgbClr val="0066CC"/>
                </a:solidFill>
                <a:latin typeface="Times New Roman" panose="02020603050405020304" pitchFamily="18" charset="0"/>
                <a:ea typeface="Lato" panose="020B0604020202020204" charset="0"/>
                <a:cs typeface="Arial" panose="020B0604020202020204" pitchFamily="34" charset="0"/>
              </a:rPr>
              <a:t>Ekoinnowacje</a:t>
            </a:r>
            <a:r>
              <a:rPr kumimoji="1" lang="pl-PL" dirty="0" smtClean="0">
                <a:solidFill>
                  <a:srgbClr val="0066CC"/>
                </a:solidFill>
                <a:latin typeface="Times New Roman" panose="02020603050405020304" pitchFamily="18" charset="0"/>
                <a:ea typeface="Lato" panose="020B0604020202020204" charset="0"/>
                <a:cs typeface="Arial" panose="020B0604020202020204" pitchFamily="34" charset="0"/>
              </a:rPr>
              <a:t>,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pl-PL" dirty="0" smtClean="0">
                <a:solidFill>
                  <a:srgbClr val="0066CC"/>
                </a:solidFill>
                <a:latin typeface="Times New Roman" panose="02020603050405020304" pitchFamily="18" charset="0"/>
                <a:ea typeface="Lato" panose="020B0604020202020204" charset="0"/>
                <a:cs typeface="Arial" panose="020B0604020202020204" pitchFamily="34" charset="0"/>
              </a:rPr>
              <a:t>- Automatyka przemysłowa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pl-PL" dirty="0" smtClean="0">
                <a:latin typeface="Times New Roman" panose="02020603050405020304" pitchFamily="18" charset="0"/>
                <a:ea typeface="Lato" panose="020B0604020202020204" charset="0"/>
                <a:cs typeface="Arial" panose="020B0604020202020204" pitchFamily="34" charset="0"/>
              </a:rPr>
              <a:t>Inne: 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pl-P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Lato" panose="020B0604020202020204" charset="0"/>
                <a:cs typeface="Arial" panose="020B0604020202020204" pitchFamily="34" charset="0"/>
              </a:rPr>
              <a:t>- Przedsiębiorcze odkrywanie</a:t>
            </a:r>
            <a:endParaRPr lang="pl-PL" dirty="0" smtClean="0">
              <a:solidFill>
                <a:schemeClr val="accent1">
                  <a:lumMod val="75000"/>
                </a:schemeClr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702" y="1418961"/>
            <a:ext cx="4092150" cy="1709769"/>
          </a:xfrm>
          <a:prstGeom prst="rect">
            <a:avLst/>
          </a:prstGeom>
        </p:spPr>
      </p:pic>
      <p:pic>
        <p:nvPicPr>
          <p:cNvPr id="11" name="Obraz 10" descr="C:\Users\Piotr Skiczak\Desktop\stopk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376" y="6299141"/>
            <a:ext cx="4608107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6483" y="6379749"/>
            <a:ext cx="1024447" cy="309961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  | vb@kpai.pl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53" y="3128730"/>
            <a:ext cx="2696047" cy="2201772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FUNDUSZ BADAŃ I WDROŻEŃ – VOUCHER BADAWCZY</a:t>
            </a:r>
          </a:p>
        </p:txBody>
      </p:sp>
    </p:spTree>
    <p:extLst>
      <p:ext uri="{BB962C8B-B14F-4D97-AF65-F5344CB8AC3E}">
        <p14:creationId xmlns:p14="http://schemas.microsoft.com/office/powerpoint/2010/main" val="4274689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79419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FUNDUSZ BADAŃ I WDROŻEŃ – VOUCHER BADAWCZY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54705" y="1342020"/>
            <a:ext cx="6530837" cy="415498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just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FUNDUSZ BADAŃ I WDROŻEŃ</a:t>
            </a:r>
          </a:p>
          <a:p>
            <a:pPr algn="just"/>
            <a:endParaRPr lang="pl-PL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wsparcie grantowe przedsiębiorstw poprzez: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prowadzenie prac badawczo-rozwojowych przez przedsiębiorstwa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bony na zakup przez MŚP prac badawczo-rozwojowych w jednostkach naukowych </a:t>
            </a:r>
            <a:r>
              <a:rPr lang="pl-PL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– </a:t>
            </a:r>
            <a:r>
              <a:rPr lang="pl-PL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Voucher Badawczy</a:t>
            </a:r>
            <a:endParaRPr lang="pl-PL" sz="2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bony na patent</a:t>
            </a:r>
          </a:p>
          <a:p>
            <a:pPr algn="just"/>
            <a:endParaRPr lang="pl-PL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CAŁKOWITY BUDŻET PONAD 63 MLN PLN</a:t>
            </a: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388" y="2607233"/>
            <a:ext cx="3060000" cy="161358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388" y="2104786"/>
            <a:ext cx="3060000" cy="502447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  | vb@kpai.pl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854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354705" y="1157354"/>
            <a:ext cx="6530837" cy="452431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just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FUNDUSZ BADAŃ I WDROŻEŃ </a:t>
            </a:r>
          </a:p>
          <a:p>
            <a:pPr algn="just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FUNDUSZ BADAŃ I WDROŻEŃ – VOUCHER BADAWCZY</a:t>
            </a:r>
            <a:endParaRPr lang="pl-PL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endParaRPr lang="pl-PL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Fundusz Badań i Wdrożeń oraz Fundusz </a:t>
            </a:r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Badań i Wdrożeń – </a:t>
            </a:r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Voucher </a:t>
            </a:r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Badawczy 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 </a:t>
            </a:r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projekty grantowe zakładające 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wsparcie przedsiębiorstw z terenu Województwa Kujawsko-Pomorskiego poprzez przyznanie im dotacji na realizację działań </a:t>
            </a:r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badawczo-rozwojowych</a:t>
            </a:r>
          </a:p>
          <a:p>
            <a:pPr algn="just"/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Projekty realizowane są </a:t>
            </a:r>
            <a:r>
              <a:rPr lang="pl-PL" sz="1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 ramach Osi priorytetowej 1 Wzmocnienie innowacyjności i konkurencyjności gospodarki regionu, Działania 1.2 Promowanie inwestycji przedsiębiorstw w badania i innowacje, Poddziałania: 1.2.1 Wsparcie procesów badawczo-rozwojowych, Schemat: projekty grantowe, Regionalnego Programu Operacyjnego Województwa Kujawsko-Pomorskiego na lata </a:t>
            </a:r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2014-2020</a:t>
            </a:r>
            <a:endParaRPr lang="pl-PL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187" y="2159511"/>
            <a:ext cx="4477566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Obraz 10" descr="C:\Users\Piotr Skiczak\Desktop\stopk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376" y="6299141"/>
            <a:ext cx="4608107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ole tekstowe 12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  | vb@kpai.pl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FUNDUSZ BADAŃ I WDROŻEŃ – VOUCHER BADAWCZY</a:t>
            </a:r>
          </a:p>
        </p:txBody>
      </p:sp>
    </p:spTree>
    <p:extLst>
      <p:ext uri="{BB962C8B-B14F-4D97-AF65-F5344CB8AC3E}">
        <p14:creationId xmlns:p14="http://schemas.microsoft.com/office/powerpoint/2010/main" val="2532307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354705" y="1157355"/>
            <a:ext cx="6530837" cy="452431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FUNDUSZ BADAŃ I WDROŻEŃ – VOUCHER BADAWCZY</a:t>
            </a:r>
          </a:p>
          <a:p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 projekt 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grantowy </a:t>
            </a:r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realizowany w partnerstwie</a:t>
            </a:r>
          </a:p>
          <a:p>
            <a:endParaRPr lang="pl-PL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Lider odpowiedzialny za przygotowanie 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 realizację </a:t>
            </a:r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Projektu</a:t>
            </a:r>
          </a:p>
          <a:p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Kujawsko-Pomorska Agencja Innowacji sp. z o.o.</a:t>
            </a:r>
          </a:p>
          <a:p>
            <a:endParaRPr lang="pl-PL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Partnerzy 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odpowiedzialni za działania informacyjne </a:t>
            </a:r>
            <a:endParaRPr lang="pl-PL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 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przeprowadzenie rekrutacji </a:t>
            </a:r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grantobiorców</a:t>
            </a:r>
          </a:p>
          <a:p>
            <a:pPr lvl="0"/>
            <a:endParaRPr lang="pl-PL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/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Partner Bydgoszcz: </a:t>
            </a:r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„Pracodawcy Pomorza i </a:t>
            </a:r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Kujaw”</a:t>
            </a:r>
          </a:p>
          <a:p>
            <a:pPr lvl="0"/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Związek </a:t>
            </a:r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Pracodawców</a:t>
            </a:r>
          </a:p>
          <a:p>
            <a:pPr lvl="0"/>
            <a:endParaRPr lang="pl-PL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/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Partner Toruń: </a:t>
            </a:r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Izba Przemysłowo-Handlowa w Toruniu</a:t>
            </a:r>
          </a:p>
          <a:p>
            <a:pPr lvl="0"/>
            <a:endParaRPr lang="pl-PL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/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Partner Włocławek: </a:t>
            </a:r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Polskie Towarzystwo Ekonomiczne oddział w </a:t>
            </a:r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Bydgoszczy</a:t>
            </a: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478" y="2969513"/>
            <a:ext cx="2980133" cy="900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191" y="4210095"/>
            <a:ext cx="1214865" cy="1152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11" y="3282240"/>
            <a:ext cx="1234535" cy="1440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82" y="1457512"/>
            <a:ext cx="3618811" cy="1512000"/>
          </a:xfrm>
          <a:prstGeom prst="rect">
            <a:avLst/>
          </a:prstGeom>
        </p:spPr>
      </p:pic>
      <p:pic>
        <p:nvPicPr>
          <p:cNvPr id="14" name="Obraz 13" descr="C:\Users\Piotr Skiczak\Desktop\stopka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376" y="6299141"/>
            <a:ext cx="4608107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pole tekstowe 14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  | vb@kpai.pl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FUNDUSZ BADAŃ I WDROŻEŃ – VOUCHER BADAWCZY</a:t>
            </a:r>
          </a:p>
        </p:txBody>
      </p:sp>
    </p:spTree>
    <p:extLst>
      <p:ext uri="{BB962C8B-B14F-4D97-AF65-F5344CB8AC3E}">
        <p14:creationId xmlns:p14="http://schemas.microsoft.com/office/powerpoint/2010/main" val="4123699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354705" y="726471"/>
            <a:ext cx="6530837" cy="538609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lvl="0" algn="just"/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Cel </a:t>
            </a:r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Funduszu Badań i Wdrożeń – Voucher Badawczy </a:t>
            </a:r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 zwiększenie 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aktywności </a:t>
            </a:r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B+R 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przedsiębiorstw z województwa kujawsko-pomorskiego, poprzez wsparcie zakupu usług badawczych od jednostek </a:t>
            </a:r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naukowych</a:t>
            </a:r>
          </a:p>
          <a:p>
            <a:pPr lvl="0" algn="just"/>
            <a:endParaRPr lang="pl-PL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Pomoc udzielana w formie dotacji ma zapoczątkować proces transferu technologii i zwiększenia poziomu wdrażania innowacji do działalności rynkowej przedsiębiorstw</a:t>
            </a:r>
          </a:p>
          <a:p>
            <a:pPr lvl="0" algn="just"/>
            <a:endParaRPr lang="pl-PL" sz="1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sz="1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Cele </a:t>
            </a:r>
            <a:r>
              <a:rPr lang="pl-PL" sz="16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szczegółowe</a:t>
            </a:r>
          </a:p>
          <a:p>
            <a:pPr lvl="0" algn="just"/>
            <a:endParaRPr lang="pl-PL" sz="1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+Wzmocnienie regionalnego potencjału badań i technologii</a:t>
            </a:r>
          </a:p>
          <a:p>
            <a:pPr lvl="0" algn="just"/>
            <a:endParaRPr lang="pl-PL" sz="1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+Wzmocnienie współpracy MSP z sektorem naukowo-badawczym oraz proinnowacyjnym otoczeniem biznesu</a:t>
            </a:r>
          </a:p>
          <a:p>
            <a:pPr lvl="0" algn="just"/>
            <a:endParaRPr lang="pl-PL" sz="1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+Usprawnienie procesu transferu technologii i zwiększenie poziomu wdrażania innowacji do działalności rynkowej</a:t>
            </a:r>
          </a:p>
          <a:p>
            <a:pPr lvl="0" algn="just"/>
            <a:endParaRPr lang="pl-PL" sz="1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+Rozwój usług B+R w procesie powstania nowego produktu lub usługi</a:t>
            </a:r>
          </a:p>
          <a:p>
            <a:pPr lvl="0" algn="just"/>
            <a:endParaRPr lang="pl-PL" sz="1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sz="1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+Zwiększenie nakładów prywatnych na działania z zakresu B+R</a:t>
            </a:r>
            <a:endParaRPr lang="pl-PL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757" y="1458282"/>
            <a:ext cx="2296135" cy="216000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55" y="3983099"/>
            <a:ext cx="4384939" cy="720000"/>
          </a:xfrm>
          <a:prstGeom prst="rect">
            <a:avLst/>
          </a:prstGeom>
        </p:spPr>
      </p:pic>
      <p:pic>
        <p:nvPicPr>
          <p:cNvPr id="14" name="Obraz 13" descr="C:\Users\Piotr Skiczak\Desktop\stopk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376" y="6299141"/>
            <a:ext cx="4608107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pole tekstowe 14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  | vb@kpai.pl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FUNDUSZ BADAŃ I WDROŻEŃ – VOUCHER BADAWCZY</a:t>
            </a:r>
          </a:p>
        </p:txBody>
      </p:sp>
    </p:spTree>
    <p:extLst>
      <p:ext uri="{BB962C8B-B14F-4D97-AF65-F5344CB8AC3E}">
        <p14:creationId xmlns:p14="http://schemas.microsoft.com/office/powerpoint/2010/main" val="3961694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FUNDUSZ BADAŃ I WDROŻEŃ – VOUCHER BADAWCZY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354706" y="937302"/>
            <a:ext cx="6530836" cy="50783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lvl="0" algn="just"/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Ogłoszenie o konkursie 5.03. – 2.04.2018</a:t>
            </a:r>
          </a:p>
          <a:p>
            <a:pPr lvl="0" algn="just"/>
            <a:endParaRPr lang="pl-PL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NABÓR</a:t>
            </a:r>
            <a:endParaRPr lang="pl-PL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Od </a:t>
            </a:r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03.04. </a:t>
            </a:r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do </a:t>
            </a:r>
            <a:r>
              <a:rPr lang="pl-PL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24.04. 2018</a:t>
            </a:r>
            <a:endParaRPr lang="pl-PL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Alokacja </a:t>
            </a:r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łączna 24 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mln PLN</a:t>
            </a:r>
          </a:p>
          <a:p>
            <a:pPr lvl="0" algn="just"/>
            <a:endParaRPr lang="pl-PL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OCENA</a:t>
            </a:r>
          </a:p>
          <a:p>
            <a:pPr lvl="0" algn="just"/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Od 25 kwietnia 2018 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r. do </a:t>
            </a:r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połowy lipca  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2018 r.</a:t>
            </a:r>
          </a:p>
          <a:p>
            <a:pPr lvl="0" algn="just"/>
            <a:endParaRPr lang="pl-PL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UMOWY</a:t>
            </a:r>
          </a:p>
          <a:p>
            <a:pPr lvl="0" algn="just"/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Podpisanie umów w </a:t>
            </a:r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II połowie lipca 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2018 r.</a:t>
            </a:r>
          </a:p>
          <a:p>
            <a:pPr lvl="0" algn="just"/>
            <a:endParaRPr lang="pl-PL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REALIZACJA</a:t>
            </a:r>
          </a:p>
          <a:p>
            <a:pPr lvl="0" algn="just"/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Od podpisania umowy o dofinansowanie przez 6 miesięcy.</a:t>
            </a:r>
            <a:endParaRPr lang="pl-PL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endParaRPr lang="pl-PL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REFUNDACJA</a:t>
            </a:r>
          </a:p>
          <a:p>
            <a:pPr lvl="0" algn="just"/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Po zakończeniu </a:t>
            </a:r>
            <a:r>
              <a:rPr lang="pl-PL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realizacji.</a:t>
            </a:r>
            <a:endParaRPr lang="pl-PL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endParaRPr lang="pl-PL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pole tekstowe 19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  | vb@kpai.pl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1" name="Obraz 10" descr="C:\Users\Nikoletta Kasztelan\Desktop\pasek partnerzy V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93" y="6239577"/>
            <a:ext cx="3779996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757" y="1458282"/>
            <a:ext cx="2296135" cy="216000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2355" y="3983099"/>
            <a:ext cx="438493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83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FUNDUSZ BADAŃ I WDROŻEŃ – VOUCHER BADAWCZY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354706" y="937301"/>
            <a:ext cx="6530836" cy="50783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lvl="0" algn="just"/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WNIOSKODAWCY</a:t>
            </a:r>
          </a:p>
          <a:p>
            <a:pPr lvl="0" algn="just"/>
            <a:endParaRPr lang="pl-PL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 ramach Funduszu Badań i Wdrożeń – Voucher Badawczy wsparcie może być udzielone wyłącznie </a:t>
            </a:r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przedsiębiorcom mającym status MŚP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prowadzącym działalność gospodarczą na terenie województwa kujawsko-pomorskiego potwierdzoną stosownym wpisem do właściwego rejestru</a:t>
            </a:r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(KRS lub CEIDG)</a:t>
            </a:r>
          </a:p>
          <a:p>
            <a:pPr lvl="0" algn="just"/>
            <a:endParaRPr lang="pl-PL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PRZEDSIĘWZIĘCIA</a:t>
            </a:r>
          </a:p>
          <a:p>
            <a:pPr lvl="0" algn="just"/>
            <a:endParaRPr lang="pl-PL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Wsparcie mogą uzyskać </a:t>
            </a:r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przedsięwzięcia polegające na zakupie przez MŚP prac badawczo-rozwojowych w jednostkach naukowych.</a:t>
            </a:r>
          </a:p>
          <a:p>
            <a:pPr lvl="0" algn="just"/>
            <a:endParaRPr lang="pl-PL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Wartość przedsięwzięcia </a:t>
            </a:r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od 20 do 100 tys. PLN</a:t>
            </a:r>
          </a:p>
          <a:p>
            <a:pPr lvl="0" algn="just"/>
            <a:endParaRPr lang="pl-PL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algn="just"/>
            <a:r>
              <a:rPr lang="pl-PL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Przedsięwzięcia podlegają </a:t>
            </a:r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ocenie formalnej i merytorycznej</a:t>
            </a:r>
            <a:endParaRPr lang="pl-PL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pole tekstowe 19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|  fbiw@kpai.pl  | vb@kpai.pl</a:t>
            </a:r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1" name="Obraz 10" descr="C:\Users\Nikoletta Kasztelan\Desktop\pasek partnerzy V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93" y="6239577"/>
            <a:ext cx="3779996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757" y="1458282"/>
            <a:ext cx="2296135" cy="216000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2355" y="3983099"/>
            <a:ext cx="438493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6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2828</TotalTime>
  <Words>1093</Words>
  <Application>Microsoft Office PowerPoint</Application>
  <PresentationFormat>Panoramiczny</PresentationFormat>
  <Paragraphs>229</Paragraphs>
  <Slides>15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Wingdings</vt:lpstr>
      <vt:lpstr>Lato</vt:lpstr>
      <vt:lpstr>Calibri</vt:lpstr>
      <vt:lpstr>Times New Roman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Kamil Kubicki</dc:creator>
  <cp:lastModifiedBy>Henryk Tomaszewski</cp:lastModifiedBy>
  <cp:revision>294</cp:revision>
  <cp:lastPrinted>2018-03-08T09:29:19Z</cp:lastPrinted>
  <dcterms:created xsi:type="dcterms:W3CDTF">2015-09-24T06:53:56Z</dcterms:created>
  <dcterms:modified xsi:type="dcterms:W3CDTF">2018-03-23T08:59:53Z</dcterms:modified>
</cp:coreProperties>
</file>