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9" r:id="rId2"/>
    <p:sldId id="319" r:id="rId3"/>
    <p:sldId id="292" r:id="rId4"/>
    <p:sldId id="321" r:id="rId5"/>
    <p:sldId id="293" r:id="rId6"/>
    <p:sldId id="342" r:id="rId7"/>
    <p:sldId id="343" r:id="rId8"/>
    <p:sldId id="344" r:id="rId9"/>
    <p:sldId id="345" r:id="rId10"/>
    <p:sldId id="347" r:id="rId11"/>
    <p:sldId id="346" r:id="rId12"/>
    <p:sldId id="341" r:id="rId13"/>
    <p:sldId id="322" r:id="rId14"/>
    <p:sldId id="334" r:id="rId15"/>
    <p:sldId id="335" r:id="rId16"/>
    <p:sldId id="336" r:id="rId17"/>
    <p:sldId id="340" r:id="rId18"/>
    <p:sldId id="337" r:id="rId19"/>
    <p:sldId id="338" r:id="rId20"/>
    <p:sldId id="339" r:id="rId21"/>
  </p:sldIdLst>
  <p:sldSz cx="12192000" cy="6858000"/>
  <p:notesSz cx="9934575" cy="6802438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2E4"/>
    <a:srgbClr val="3D4495"/>
    <a:srgbClr val="221E51"/>
    <a:srgbClr val="4F4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25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5370" cy="34131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6892" y="2"/>
            <a:ext cx="4305368" cy="34131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B018F602-CE12-4FFD-8995-013EC589FC07}" type="datetimeFigureOut">
              <a:rPr lang="pl-PL" smtClean="0"/>
              <a:t>2018-03-23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461122"/>
            <a:ext cx="4305370" cy="34131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6892" y="6461122"/>
            <a:ext cx="4305368" cy="34131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64653172-BDB4-461F-BDA2-4D2C0074D3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241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5370" cy="34131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6890" y="1"/>
            <a:ext cx="4305368" cy="34131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7253249-6B32-4177-836F-DA959E0E57EE}" type="datetimeFigureOut">
              <a:rPr lang="pl-PL" smtClean="0"/>
              <a:t>2018-03-23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4617" y="3274041"/>
            <a:ext cx="7947660" cy="267836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61121"/>
            <a:ext cx="4305370" cy="34131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6890" y="6461121"/>
            <a:ext cx="4305368" cy="34131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FF6AE85-0E93-4192-96FD-E871F711CA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272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AE85-0E93-4192-96FD-E871F711CAE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436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AE85-0E93-4192-96FD-E871F711CAE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65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AE85-0E93-4192-96FD-E871F711CAEB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213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AE85-0E93-4192-96FD-E871F711CAEB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574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AE85-0E93-4192-96FD-E871F711CAEB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63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7B1D-E3A8-4A6E-A4BF-44BE9CA9DC12}" type="datetime1">
              <a:rPr lang="pl-PL" smtClean="0"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71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9D3B-B19D-487D-8BA5-130C36B34BF0}" type="datetime1">
              <a:rPr lang="pl-PL" smtClean="0"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18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B55E-C4AF-47E2-979F-B0FC1BA7D6E4}" type="datetime1">
              <a:rPr lang="pl-PL" smtClean="0"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6AFE-BE6D-423E-BC0F-505EB253779A}" type="datetime1">
              <a:rPr lang="pl-PL" smtClean="0"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62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78A6-C22D-4E11-8275-644E71FE5319}" type="datetime1">
              <a:rPr lang="pl-PL" smtClean="0"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70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20CF-C57F-4160-B4C7-50EC5B68CE25}" type="datetime1">
              <a:rPr lang="pl-PL" smtClean="0"/>
              <a:t>2018-03-23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90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5BFD-DB2A-45AA-A38F-558073BF9FE3}" type="datetime1">
              <a:rPr lang="pl-PL" smtClean="0"/>
              <a:t>2018-03-23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881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B359-E9FA-4C01-B504-9B2A6CAE7ABA}" type="datetime1">
              <a:rPr lang="pl-PL" smtClean="0"/>
              <a:t>2018-03-23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09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2425-CE74-47FA-87BC-670FBEF1DF68}" type="datetime1">
              <a:rPr lang="pl-PL" smtClean="0"/>
              <a:t>2018-03-23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67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2502-462A-4B13-9DCA-23283E791767}" type="datetime1">
              <a:rPr lang="pl-PL" smtClean="0"/>
              <a:t>2018-03-23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99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43E4-56C0-4F23-81FC-60727C32870A}" type="datetime1">
              <a:rPr lang="pl-PL" smtClean="0"/>
              <a:t>2018-03-23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729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370DF-657F-46E0-8038-91273C19222F}" type="datetime1">
              <a:rPr lang="pl-PL" smtClean="0"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35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mailto:vb@kpai.pl" TargetMode="External"/><Relationship Id="rId7" Type="http://schemas.openxmlformats.org/officeDocument/2006/relationships/hyperlink" Target="mailto:justyna.urbanowicz@tarr.org.pl" TargetMode="External"/><Relationship Id="rId2" Type="http://schemas.openxmlformats.org/officeDocument/2006/relationships/hyperlink" Target="http://www.kpai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lgorzata.kornand@tarr.org.pl" TargetMode="External"/><Relationship Id="rId5" Type="http://schemas.openxmlformats.org/officeDocument/2006/relationships/hyperlink" Target="mailto:p.osobka@kpai.pl" TargetMode="External"/><Relationship Id="rId10" Type="http://schemas.openxmlformats.org/officeDocument/2006/relationships/image" Target="../media/image4.jpeg"/><Relationship Id="rId4" Type="http://schemas.openxmlformats.org/officeDocument/2006/relationships/hyperlink" Target="mailto:h.tomaszewski@kpai.pl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992610" y="1465132"/>
            <a:ext cx="6461927" cy="39087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l-PL" sz="32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Bon </a:t>
            </a:r>
            <a:r>
              <a:rPr lang="pl-PL" sz="32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na patent – finansowanie patentów, wzorów przemysłowych i użytkowych </a:t>
            </a:r>
            <a:endParaRPr lang="pl-PL" sz="32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endParaRPr lang="pl-PL" sz="3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Konferencja otwierająca II nabór</a:t>
            </a:r>
          </a:p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niosków w ramach </a:t>
            </a: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„Funduszu Badań i Wdrożeń”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Bydgoszcz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marca 2018 r.</a:t>
            </a: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388" y="2206166"/>
            <a:ext cx="3060000" cy="161358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388" y="3877403"/>
            <a:ext cx="3060000" cy="502141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61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141160" y="841092"/>
            <a:ext cx="7047580" cy="8463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PATENTY I PRAWA OCHRONNE UDZIELONE PRZEZ UPRP W 2016 R. PODMIOTOM KRAJOWYM WG WOJEWÓDZTW</a:t>
            </a:r>
          </a:p>
          <a:p>
            <a:pPr algn="ctr"/>
            <a:endParaRPr lang="pl-PL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pl-PL" sz="9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Źródło: Urząd Patentowy Rzeczypospolitej Polskiej, Raport Roczny 2016, s. 21</a:t>
            </a:r>
            <a:endParaRPr lang="pl-PL" sz="9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99" y="2073359"/>
            <a:ext cx="4142578" cy="267281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93" y="1833505"/>
            <a:ext cx="6868801" cy="45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141160" y="717981"/>
            <a:ext cx="7047580" cy="10926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PATENTY I PRAWA OCHRONNE UDZIELONE PRZEZ UPRP W 2016 R. PODMIOTOM KRAJOWYM 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WG </a:t>
            </a: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WOJEWÓDZTW</a:t>
            </a:r>
          </a:p>
          <a:p>
            <a:pPr algn="ctr"/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 PRZELICZENIU NA 100 TYS. MIESZKAŃCÓW</a:t>
            </a:r>
          </a:p>
          <a:p>
            <a:pPr algn="ctr"/>
            <a:endParaRPr lang="pl-PL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pl-PL" sz="9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Źródło: Urząd Patentowy Rzeczypospolitej Polskiej, Raport Roczny 2016, s. 21</a:t>
            </a:r>
            <a:endParaRPr lang="pl-PL" sz="9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99" y="2073359"/>
            <a:ext cx="4142578" cy="267281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002" y="1810588"/>
            <a:ext cx="4934704" cy="45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17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354705" y="1203521"/>
            <a:ext cx="6530837" cy="44319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FBiW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– BON NA PATENT - CELE</a:t>
            </a:r>
          </a:p>
          <a:p>
            <a:pPr algn="just"/>
            <a:endParaRPr lang="pl-PL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Celem konkursu w ramach projektu </a:t>
            </a:r>
            <a:r>
              <a:rPr lang="pl-PL" b="1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FBiW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jest wzmocnienie konkurencyjności przedsiębiorstw na terenie województwa kujawsko-pomorskiego w wyniku udzielenia wsparcia na uzyskanie ochrony własności przemysłowej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Planowanym efektem realizacji konkursu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jest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wzrost poziomu ochrony wyników prac badawczo-rozwojowych lub wzrost ilości dokonywanych zgłoszeń patentowych, zgłoszeń wzorów użytkowych oraz wzorów przemysłowych.</a:t>
            </a:r>
          </a:p>
          <a:p>
            <a:pPr algn="just"/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Cel szczegółowy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konkursu to:</a:t>
            </a:r>
          </a:p>
          <a:p>
            <a:pPr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1) zwiększenie ilości dokonywanych zgłoszeń patentowych, zgłoszeń wzorów użytkowych oraz wzorów przemysłowych.</a:t>
            </a:r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87" y="2159511"/>
            <a:ext cx="4477566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pole tekstowe 12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3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354705" y="1665193"/>
            <a:ext cx="6530837" cy="35086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lvl="0" algn="just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BON NA PATENT - PRZEDMIOT WSPARCIA</a:t>
            </a:r>
          </a:p>
          <a:p>
            <a:pPr lvl="0" algn="just"/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Przedmiotem ogłoszonego konkursu w ramach projektu </a:t>
            </a:r>
            <a:r>
              <a:rPr lang="pl-PL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FBiW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jest udzielenie wsparcia na moduł 2: Bon na patent, tj.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na:</a:t>
            </a:r>
          </a:p>
          <a:p>
            <a:pPr lvl="0" algn="just"/>
            <a:endParaRPr lang="pl-PL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lvl="0" indent="-285750" algn="just">
              <a:buFontTx/>
              <a:buChar char="-"/>
            </a:pP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pokrycie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kosztów związanych ze zgłoszeniem do właściwego organu wynalazku, wzoru użytkowego lub wzoru przemysłowego w celu uzyskania ochrony przyznawanej przez krajowe, regionalne, unijne lub międzynarodowe organy ochrony własności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przemysłowej,</a:t>
            </a:r>
          </a:p>
          <a:p>
            <a:pPr marL="285750" lvl="0" indent="-285750" algn="just">
              <a:buFontTx/>
              <a:buChar char="-"/>
            </a:pPr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lvl="0" indent="-285750" algn="just">
              <a:buFontTx/>
              <a:buChar char="-"/>
            </a:pP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prowadzenie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analiz czystości patentowej.</a:t>
            </a:r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19" y="2443840"/>
            <a:ext cx="3700523" cy="1951345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66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4705" y="1040122"/>
            <a:ext cx="7439467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lvl="0" algn="just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BON NA PATENT - NABÓR</a:t>
            </a: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Od 3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30 kwietnia 2018</a:t>
            </a:r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przypadku niewyczerpania alokacji możliwe dalsze nabory w 2018 r.</a:t>
            </a:r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BON NA PATENT – ALOKACJA</a:t>
            </a: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757" y="1458282"/>
            <a:ext cx="2296135" cy="216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12" y="4081475"/>
            <a:ext cx="4384800" cy="71953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786" y="2926543"/>
            <a:ext cx="6374674" cy="33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17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54706" y="937300"/>
            <a:ext cx="6530836" cy="50783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lvl="0"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WNIOSKODAWCY</a:t>
            </a: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 ramach Funduszu Badań i Wdrożeń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moduł 2. wsparcie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może być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udzielone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prowadzącym działalność gospodarczą 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na terenie województwa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kujawsko-pomorskiego potwierdzoną stosownym wpisem do 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właściwego rejestru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(KRS lub CEIDG), mającym siedzibę lub oddział albo adres głównego miejsca 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prowadzenia działalności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(w przypadku osób fizycznych) na 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terenie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województwa kujawsko-pomorskiego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pl-PL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PRZEDSIĘWZIĘCIA</a:t>
            </a: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Wsparcie mogą uzyskać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przedsięwzięcia polegające na uzyskaniu ochrony własności przemysłowej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Wartość przedsięwzięcia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od 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10 tys. do 80 tys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PLN</a:t>
            </a: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Przedsięwzięcia podlegają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ocenie formalnej i merytorycznej</a:t>
            </a:r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757" y="1458282"/>
            <a:ext cx="2296135" cy="216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12" y="4081475"/>
            <a:ext cx="4384800" cy="71953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4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4706" y="1629798"/>
            <a:ext cx="6530836" cy="36933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KWALIFIKOWALNOŚĆ</a:t>
            </a:r>
            <a:endParaRPr lang="pl-PL" sz="20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20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Pomoc </a:t>
            </a:r>
            <a:r>
              <a:rPr lang="pl-PL" b="1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de minimis</a:t>
            </a:r>
            <a:endParaRPr lang="pl-PL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 </a:t>
            </a:r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Maksymalna intensywność pomocy 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 </a:t>
            </a:r>
            <a:r>
              <a:rPr lang="pl-PL" sz="16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85%</a:t>
            </a:r>
            <a:endParaRPr lang="pl-PL" sz="16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Pomoc publiczna będzie udzielana w oparciu o odpowiednie w tym zakresie przepisy, dotyczące m.in. intensywności pomocy. Wsparcie będzie udzielane w ramach modułu 2. Bon na patent w oparciu o zasady rozporządzenia Ministra Infrastruktury i Rozwoju z dnia 19 marca 2015 r. w sprawie udzielania pomocy </a:t>
            </a:r>
            <a:r>
              <a:rPr lang="pl-PL" b="1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de </a:t>
            </a:r>
            <a:r>
              <a:rPr lang="pl-PL" b="1" i="1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minimis</a:t>
            </a:r>
            <a:r>
              <a:rPr lang="pl-PL" b="1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 ramach regionalnych programów operacyjnych na lata 2014-2020 (Dz. U. poz. 488, z </a:t>
            </a:r>
            <a:r>
              <a:rPr lang="pl-PL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późn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zm.).</a:t>
            </a: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757" y="1458282"/>
            <a:ext cx="2296135" cy="216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12" y="4081475"/>
            <a:ext cx="4384800" cy="71953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05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4706" y="860351"/>
            <a:ext cx="6530836" cy="52322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KWALIFIKOWALNOŚĆ</a:t>
            </a:r>
            <a:endParaRPr lang="pl-PL" sz="20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20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Kwalifikowalne koszty</a:t>
            </a:r>
          </a:p>
          <a:p>
            <a:pPr algn="just"/>
            <a:endParaRPr lang="pl-PL" sz="1400" dirty="0" smtClean="0"/>
          </a:p>
          <a:p>
            <a:pPr algn="just"/>
            <a:r>
              <a:rPr lang="pl-PL" sz="1400" b="1" dirty="0" smtClean="0"/>
              <a:t>1</a:t>
            </a:r>
            <a:r>
              <a:rPr lang="pl-PL" sz="1400" b="1" dirty="0"/>
              <a:t>) koszty uzyskania i walidacji patentów, praw ochronnych na wzory użytkowe oraz praw z rejestracji wzorów przemysłowych tj.:</a:t>
            </a:r>
          </a:p>
          <a:p>
            <a:pPr algn="just"/>
            <a:r>
              <a:rPr lang="pl-PL" sz="1400" dirty="0"/>
              <a:t>a) opłaty urzędowe związane z uzyskaniem patentu, prawa ochronnego na wzór użytkowy lub praw z rejestracji wzoru przemysłowego;</a:t>
            </a:r>
          </a:p>
          <a:p>
            <a:pPr algn="just"/>
            <a:r>
              <a:rPr lang="pl-PL" sz="1400" dirty="0"/>
              <a:t>b) pokrycie kosztów usług zawodowego pełnomocnika obejmujące przygotowanie dokumentacji zgłoszeniowej wynalazku, wzoru użytkowego lub wzoru przemysłowego oraz reprezentację przed organem ochrony własności przemysłowej;</a:t>
            </a:r>
          </a:p>
          <a:p>
            <a:pPr algn="just"/>
            <a:r>
              <a:rPr lang="pl-PL" sz="1400" dirty="0"/>
              <a:t>c) pokrycie kosztów tłumaczenia, w tym tłumaczenia przysięgłego, dokumentacji niezbędnej do zgłoszenia wynalazku, wzoru użytkowego lub wzoru przemysłowego oraz prowadzenia postępowania przed właściwym krajowym, regionalnym, unijnym lub międzynarodowym organem ochrony własności przemysłowej,</a:t>
            </a:r>
          </a:p>
          <a:p>
            <a:pPr algn="just"/>
            <a:endParaRPr lang="pl-PL" sz="1400" dirty="0" smtClean="0"/>
          </a:p>
          <a:p>
            <a:pPr algn="just"/>
            <a:r>
              <a:rPr lang="pl-PL" sz="1400" b="1" dirty="0" smtClean="0"/>
              <a:t>2</a:t>
            </a:r>
            <a:r>
              <a:rPr lang="pl-PL" sz="1400" b="1" dirty="0"/>
              <a:t>) koszty usług doradczych w zakresie innowacji i usług wsparcia innowacji związanych z przygotowaniem do procesu komercjalizacji przedmiotu zgłoszenia, tj.:</a:t>
            </a:r>
          </a:p>
          <a:p>
            <a:pPr algn="just"/>
            <a:r>
              <a:rPr lang="pl-PL" sz="1400" dirty="0"/>
              <a:t>a) pokrycie kosztów zakupu analiz i ekspertyz prawnych i technicznych dotyczących przedmiotu zgłoszenia lub postępowania, w tym w zakresie wyceny wartości własności intelektualnej, perspektyw rynkowych i uwarunkowań prawnych komercjalizacji oraz zarządzania w przedsiębiorstwie prawami własności przemysłowej, których dotyczy przedsięwzięcie.</a:t>
            </a: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757" y="1458282"/>
            <a:ext cx="2296135" cy="216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12" y="4081475"/>
            <a:ext cx="4384800" cy="71953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07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4705" y="1357417"/>
            <a:ext cx="6530837" cy="41242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REALIZACJA</a:t>
            </a:r>
            <a:endParaRPr lang="pl-PL" sz="20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Okres kwalifikowalności wydatków ponoszonych w ramach </a:t>
            </a:r>
            <a:r>
              <a:rPr lang="pl-PL" sz="16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FBiW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dla modułu 2. 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Bon na patent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obejmuje termin od dnia złożenia wniosku o dofinansowanie, 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nie później niż do dnia 28 lutego 2019 r.,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z zastrzeżeniem, że okres realizacji przedsięwzięcia 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nie może być dłuższy niż 6 miesięcy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od dnia podpisania umowy o powierzenie </a:t>
            </a:r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grantu.</a:t>
            </a:r>
            <a:endPara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endParaRPr lang="pl-PL" sz="16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Okres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kwalifikowalności dla każdego przedsięwzięcia będzie określany indywidualnie na podstawie harmonogramu przedsięwzięcia wynikającego z wniosku o dofinansowanie.</a:t>
            </a:r>
            <a:endParaRPr lang="pl-PL" sz="20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TRWAŁOŚĆ</a:t>
            </a:r>
          </a:p>
          <a:p>
            <a:pPr lvl="0" algn="just"/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Wnioskodawcy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zobowiązani są do </a:t>
            </a:r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zapewnienia 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trwałości przedsięwzięcia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 okresie </a:t>
            </a:r>
            <a:r>
              <a:rPr lang="pl-PL" sz="16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 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lat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od dnia całkowitego zakończenia realizacji przedsięwzięcia</a:t>
            </a: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ole tekstowe 15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57" y="1458282"/>
            <a:ext cx="2296135" cy="2160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12" y="4081475"/>
            <a:ext cx="4384800" cy="71953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90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537585" y="2111470"/>
            <a:ext cx="6530837" cy="261610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GDZIE UZYSKAĆ INFORMACJE?</a:t>
            </a:r>
          </a:p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2"/>
              </a:rPr>
              <a:t>www.kpai.pl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|  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3"/>
              </a:rPr>
              <a:t>fbiw@kpai.pl</a:t>
            </a:r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KPAI, ul. Szosa Chełmińska 30, Toruń</a:t>
            </a:r>
          </a:p>
          <a:p>
            <a:pPr marL="285750" lvl="0" indent="-285750" algn="just">
              <a:buFontTx/>
              <a:buChar char="-"/>
            </a:pPr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Henryk Tomaszewski, tel. 690 960 028 email: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4"/>
              </a:rPr>
              <a:t>h.tomaszewski@kpai.pl</a:t>
            </a:r>
            <a:endParaRPr lang="pl-PL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lvl="0" indent="-285750" algn="just">
              <a:buFontTx/>
              <a:buChar char="-"/>
            </a:pPr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Przemysław Osóbka, tel. 56 661 17 10 email: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p.osobka@kpai.pl</a:t>
            </a:r>
            <a:endParaRPr lang="pl-PL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lvl="0" indent="-285750" algn="just">
              <a:buFontTx/>
              <a:buChar char="-"/>
            </a:pPr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TARR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ul. Włocławska 167, Toruń</a:t>
            </a:r>
          </a:p>
          <a:p>
            <a:pPr marL="285750" lvl="0" indent="-285750" algn="just">
              <a:buFontTx/>
              <a:buChar char="-"/>
            </a:pPr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Małgorzata </a:t>
            </a:r>
            <a:r>
              <a:rPr lang="pl-PL" sz="14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Kornand</a:t>
            </a:r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tel. (56) 699 54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47,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6"/>
              </a:rPr>
              <a:t>malgorzata.kornand@tarr.org.pl</a:t>
            </a:r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lvl="0" indent="-285750" algn="just">
              <a:buFontTx/>
              <a:buChar char="-"/>
            </a:pPr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Justyna Urbanowicz, tel. (56) 699 54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48,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7"/>
              </a:rPr>
              <a:t>justyna.urbanowicz@tarr.org.pl</a:t>
            </a:r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ole tekstowe 15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9768" y="2216824"/>
            <a:ext cx="4777526" cy="251926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31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354705" y="1418969"/>
            <a:ext cx="6530837" cy="40010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KUJAWSKO-POMORSKA AGENCJA INNOWACJI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Cel </a:t>
            </a:r>
            <a:r>
              <a:rPr lang="pl-PL" sz="1600" dirty="0" smtClean="0">
                <a:latin typeface="Calibri" panose="020F0502020204030204" pitchFamily="34" charset="0"/>
                <a:ea typeface="Lato" panose="020B0604020202020204" charset="0"/>
                <a:cs typeface="Lato" panose="020B0604020202020204" charset="0"/>
              </a:rPr>
              <a:t>→ </a:t>
            </a:r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Operacyjna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jednostka </a:t>
            </a:r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Województwa Kujawsko-Pomorskiego </a:t>
            </a:r>
            <a:b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zakresie wdrażania innowacji w przedsiębiorstwach oraz promocji badań i </a:t>
            </a:r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wdrożeń</a:t>
            </a:r>
          </a:p>
          <a:p>
            <a:pPr algn="just"/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PARTNERSTWO | TRANSPARENTNOŚĆ |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INFORMACJA</a:t>
            </a:r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400" u="sng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Zgodność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</a:t>
            </a:r>
          </a:p>
          <a:p>
            <a:pPr algn="just"/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Regionalna </a:t>
            </a:r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Strategia Innowacji Województwa Kujawsko-Pomorskiego na lata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2014-2020</a:t>
            </a:r>
          </a:p>
          <a:p>
            <a:pPr algn="just"/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Strategia rozwoju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Województwa Kujawsko-Pomorskiego </a:t>
            </a:r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 roku 2020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– Plan </a:t>
            </a:r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modernizacji 2020+</a:t>
            </a: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02" y="1418961"/>
            <a:ext cx="4092150" cy="170976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53" y="3128730"/>
            <a:ext cx="2696047" cy="220177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</a:t>
            </a: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93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1062279" y="2183794"/>
            <a:ext cx="5362819" cy="25853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DZIĘKUJĘ ZA UWAGĘ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algn="ctr"/>
            <a:r>
              <a:rPr lang="pl-PL" sz="2400" b="1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Przemysław </a:t>
            </a:r>
            <a:r>
              <a:rPr lang="pl-PL" sz="2400" b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Osóbka</a:t>
            </a:r>
            <a:endParaRPr lang="pl-PL" sz="24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algn="ctr"/>
            <a:endParaRPr lang="pl-PL" sz="24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algn="ctr"/>
            <a:r>
              <a:rPr lang="pl-PL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Kujawsko-Pomorska</a:t>
            </a:r>
          </a:p>
          <a:p>
            <a:pPr lvl="0" algn="ctr"/>
            <a:r>
              <a:rPr lang="pl-PL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Agencja Innowacji sp. z o.o.</a:t>
            </a:r>
          </a:p>
          <a:p>
            <a:pPr lvl="0" algn="ctr"/>
            <a:endParaRPr lang="pl-PL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ole tekstowe 15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18" y="2265695"/>
            <a:ext cx="5795648" cy="242151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90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4705" y="1465131"/>
            <a:ext cx="6530837" cy="39087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</a:t>
            </a:r>
          </a:p>
          <a:p>
            <a:pPr algn="just"/>
            <a:endParaRPr lang="pl-PL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wsparcie grantowe przedsiębiorstw poprzez: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prowadzenie prac badawczo-rozwojowych przez przedsiębiorstwa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bony na zakup przez MŚP prac badawczo-rozwojowych w jednostkach naukowych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bony na patent</a:t>
            </a:r>
          </a:p>
          <a:p>
            <a:pPr algn="just"/>
            <a:endParaRPr lang="pl-PL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CAŁKOWITY BUDŻET PONAD 63 MLN PLN</a:t>
            </a: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388" y="2607233"/>
            <a:ext cx="3060000" cy="161358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388" y="2104786"/>
            <a:ext cx="3060000" cy="50244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388" y="4232097"/>
            <a:ext cx="3060000" cy="502141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54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354705" y="2265350"/>
            <a:ext cx="6530837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</a:t>
            </a:r>
          </a:p>
          <a:p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projekt grantowy realizowany w partnerstwie</a:t>
            </a:r>
          </a:p>
          <a:p>
            <a:endParaRPr lang="pl-PL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Lider odpowiedzialny za przygotowanie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 realizację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Projektu</a:t>
            </a:r>
          </a:p>
          <a:p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Kujawsko-Pomorska Agencja Innowacji sp. z o.o.</a:t>
            </a:r>
          </a:p>
          <a:p>
            <a:endParaRPr lang="pl-PL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Partner odpowiedzialny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za działania informacyjne </a:t>
            </a:r>
            <a:endParaRPr lang="pl-PL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Toruńska Agencja Rozwoju Regionalnego S.A.</a:t>
            </a: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5" y="2022807"/>
            <a:ext cx="3618811" cy="1512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535" y="3920569"/>
            <a:ext cx="2886948" cy="85920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84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267619" y="1318937"/>
            <a:ext cx="6530837" cy="42011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PATENT – CO TO TAKIEGO?</a:t>
            </a:r>
          </a:p>
          <a:p>
            <a:pPr algn="just"/>
            <a:endParaRPr lang="pl-PL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Patent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- 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prawo do wyłącznego korzystania z wynalazku przez określony czas, w sposób zarobkowy (przemysłowy, handlowy) na terytorium danego państwa lub państw, przyznane przez kompetentny organ państwowy, regionalny lub międzynarodowy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algn="just"/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Patent na wynalazek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prawo wyłącznego korzystania (monopolu) z wynalazku w sposób zarobkowy lub zawodowy na całym obszarze Rzeczypospolitej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Polskiej</a:t>
            </a:r>
          </a:p>
          <a:p>
            <a:pPr algn="just"/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pl-PL" sz="11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pl-PL" sz="11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art. </a:t>
            </a:r>
            <a:r>
              <a:rPr lang="pl-PL" sz="11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63 Ustawy </a:t>
            </a:r>
            <a:r>
              <a:rPr lang="pl-PL" sz="11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z dnia 30 czerwca 2000 </a:t>
            </a:r>
            <a:r>
              <a:rPr lang="pl-PL" sz="11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r. Prawo </a:t>
            </a:r>
            <a:r>
              <a:rPr lang="pl-PL" sz="11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własności </a:t>
            </a:r>
            <a:r>
              <a:rPr lang="pl-PL" sz="11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przemysłowej, </a:t>
            </a:r>
            <a:r>
              <a:rPr lang="pl-PL" sz="1100" b="1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t.j</a:t>
            </a:r>
            <a:r>
              <a:rPr lang="pl-PL" sz="11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Dz. U. </a:t>
            </a:r>
            <a:r>
              <a:rPr lang="pl-PL" sz="11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2017, Poz. 776) </a:t>
            </a:r>
            <a:endParaRPr lang="pl-PL" sz="11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99" y="2073359"/>
            <a:ext cx="4142578" cy="26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07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267619" y="1203522"/>
            <a:ext cx="6847284" cy="44319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WZÓR UŻYTKOWY A WZÓR PRZEMYSŁOWY</a:t>
            </a:r>
          </a:p>
          <a:p>
            <a:pPr algn="just"/>
            <a:endParaRPr lang="pl-PL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Wzór użytkowy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- nowe i użyteczne rozwiązanie o charakterze technicznym, dotyczące kształtu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budowy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lub zestawienia przedmiotu o trwałej postaci. </a:t>
            </a:r>
            <a:endParaRPr lang="pl-PL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pl-PL" sz="11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pl-PL" sz="11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art. </a:t>
            </a:r>
            <a:r>
              <a:rPr lang="pl-PL" sz="11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94 ust. 1  Ustawy </a:t>
            </a:r>
            <a:r>
              <a:rPr lang="pl-PL" sz="11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z dnia 30 czerwca 2000 </a:t>
            </a:r>
            <a:r>
              <a:rPr lang="pl-PL" sz="11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r. Prawo </a:t>
            </a:r>
            <a:r>
              <a:rPr lang="pl-PL" sz="11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własności </a:t>
            </a:r>
            <a:r>
              <a:rPr lang="pl-PL" sz="11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przemysłowej, </a:t>
            </a:r>
            <a:r>
              <a:rPr lang="pl-PL" sz="1100" b="1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t.j</a:t>
            </a:r>
            <a:r>
              <a:rPr lang="pl-PL" sz="11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Dz. U. </a:t>
            </a:r>
            <a:r>
              <a:rPr lang="pl-PL" sz="11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2017, Poz. 776) </a:t>
            </a:r>
            <a:endParaRPr lang="pl-PL" sz="11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Wzór przemysłowy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- nowa i posiadająca indywidualny charakter postać wytworu lub jego części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nadana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mu w szczególności przez cechy linii, konturów, kształtów, kolorystykę, fakturę lub materiał wytworu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oraz przez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jego ornamentację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algn="just"/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pl-PL" sz="11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(art. </a:t>
            </a:r>
            <a:r>
              <a:rPr lang="pl-PL" sz="11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102 ust. 1 </a:t>
            </a:r>
            <a:r>
              <a:rPr lang="pl-PL" sz="11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Ustawy z dnia 30 czerwca 2000 r. Prawo własności przemysłowej, </a:t>
            </a:r>
            <a:r>
              <a:rPr lang="pl-PL" sz="1100" b="1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t.j</a:t>
            </a:r>
            <a:r>
              <a:rPr lang="pl-PL" sz="11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Dz. U. 2017, Poz. 776) </a:t>
            </a:r>
          </a:p>
          <a:p>
            <a:pPr algn="just"/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99" y="2073359"/>
            <a:ext cx="4142578" cy="26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69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121704" y="1140477"/>
            <a:ext cx="7183768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PRAWA WYŁĄCZNE UDZIELANE PRZEZ URZĄD PATENTOWY RP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99" y="2073359"/>
            <a:ext cx="4142578" cy="2672814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100766"/>
              </p:ext>
            </p:extLst>
          </p:nvPr>
        </p:nvGraphicFramePr>
        <p:xfrm>
          <a:off x="121705" y="1799437"/>
          <a:ext cx="718376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589"/>
                <a:gridCol w="2394589"/>
                <a:gridCol w="23945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Przedmiot</a:t>
                      </a:r>
                      <a:r>
                        <a:rPr lang="pl-PL" baseline="0" dirty="0" smtClean="0"/>
                        <a:t> własności przemysłowej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Prawo wyłączne udzielane przez Urząd Patentowy RP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Maksymalny okres ochrony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Wynalazek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Patent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do 20 lat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Wzór użytkowy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Prawo ochronne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do 10 lat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Wzór przemysłowy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Prawo</a:t>
                      </a:r>
                      <a:r>
                        <a:rPr lang="pl-PL" baseline="0" dirty="0" smtClean="0"/>
                        <a:t> z rejestracji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do 25 lat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898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141160" y="671815"/>
            <a:ext cx="7300500" cy="11849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ZGŁOSZENIA WYNALAZKÓW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 WZORÓW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UZYTKOWYCH DOKONANE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 2016 R. W POLSCE </a:t>
            </a:r>
          </a:p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PRZEZ PODMIOTY KRAJOWE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WG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WOJEWÓDZTW</a:t>
            </a:r>
          </a:p>
          <a:p>
            <a:pPr algn="ctr"/>
            <a:endParaRPr lang="pl-PL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pl-PL" sz="9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Źródło: Urząd Patentowy Rzeczypospolitej Polskiej, Raport Roczny 2016, s. 15</a:t>
            </a:r>
            <a:endParaRPr lang="pl-PL" sz="9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99" y="2073359"/>
            <a:ext cx="4142578" cy="267281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41" y="1951641"/>
            <a:ext cx="6816364" cy="44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14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141160" y="594871"/>
            <a:ext cx="7047580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ZGŁOSZENIA WYNALAZKÓW </a:t>
            </a: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 WZORÓW 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UZYTKOWYCH DOKONANE </a:t>
            </a: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 2016 R. W POLSCE </a:t>
            </a:r>
          </a:p>
          <a:p>
            <a:pPr algn="ctr"/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PRZEZ PODMIOTY KRAJOWE 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WG </a:t>
            </a: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WOJEWÓDZTW</a:t>
            </a:r>
          </a:p>
          <a:p>
            <a:pPr algn="ctr"/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 PRZELICZENIU NA 100 TYS. MIESZKAŃCÓW</a:t>
            </a:r>
          </a:p>
          <a:p>
            <a:pPr algn="ctr"/>
            <a:endParaRPr lang="pl-PL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pl-PL" sz="9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Źródło: Urząd Patentowy Rzeczypospolitej Polskiej, Raport Roczny 2016, s. 15</a:t>
            </a:r>
            <a:endParaRPr lang="pl-PL" sz="9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  - 13 marca 2018 r.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1" y="6163782"/>
            <a:ext cx="1606215" cy="67110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99" y="2073359"/>
            <a:ext cx="4142578" cy="267281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526" y="1966489"/>
            <a:ext cx="4482994" cy="41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6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1318</Words>
  <Application>Microsoft Office PowerPoint</Application>
  <PresentationFormat>Panoramiczny</PresentationFormat>
  <Paragraphs>209</Paragraphs>
  <Slides>20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Wingdings</vt:lpstr>
      <vt:lpstr>Arial</vt:lpstr>
      <vt:lpstr>Calibri</vt:lpstr>
      <vt:lpstr>Lato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 Kubicki</dc:creator>
  <cp:lastModifiedBy>Henryk Tomaszewski</cp:lastModifiedBy>
  <cp:revision>303</cp:revision>
  <cp:lastPrinted>2018-03-09T10:26:58Z</cp:lastPrinted>
  <dcterms:created xsi:type="dcterms:W3CDTF">2015-09-24T06:53:56Z</dcterms:created>
  <dcterms:modified xsi:type="dcterms:W3CDTF">2018-03-23T08:40:28Z</dcterms:modified>
</cp:coreProperties>
</file>