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41" r:id="rId3"/>
    <p:sldId id="342" r:id="rId4"/>
    <p:sldId id="340" r:id="rId5"/>
    <p:sldId id="343" r:id="rId6"/>
    <p:sldId id="344" r:id="rId7"/>
    <p:sldId id="345" r:id="rId8"/>
    <p:sldId id="346" r:id="rId9"/>
  </p:sldIdLst>
  <p:sldSz cx="12192000" cy="6858000"/>
  <p:notesSz cx="6858000" cy="9525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2E4"/>
    <a:srgbClr val="3D4495"/>
    <a:srgbClr val="221E51"/>
    <a:srgbClr val="4F4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067" cy="477924"/>
          </a:xfrm>
          <a:prstGeom prst="rect">
            <a:avLst/>
          </a:prstGeom>
        </p:spPr>
        <p:txBody>
          <a:bodyPr vert="horz" lIns="91366" tIns="45683" rIns="91366" bIns="4568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335" y="2"/>
            <a:ext cx="2972066" cy="477924"/>
          </a:xfrm>
          <a:prstGeom prst="rect">
            <a:avLst/>
          </a:prstGeom>
        </p:spPr>
        <p:txBody>
          <a:bodyPr vert="horz" lIns="91366" tIns="45683" rIns="91366" bIns="45683" rtlCol="0"/>
          <a:lstStyle>
            <a:lvl1pPr algn="r">
              <a:defRPr sz="1200"/>
            </a:lvl1pPr>
          </a:lstStyle>
          <a:p>
            <a:fld id="{B018F602-CE12-4FFD-8995-013EC589FC07}" type="datetimeFigureOut">
              <a:rPr lang="pl-PL" smtClean="0"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047077"/>
            <a:ext cx="2972067" cy="477924"/>
          </a:xfrm>
          <a:prstGeom prst="rect">
            <a:avLst/>
          </a:prstGeom>
        </p:spPr>
        <p:txBody>
          <a:bodyPr vert="horz" lIns="91366" tIns="45683" rIns="91366" bIns="4568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335" y="9047077"/>
            <a:ext cx="2972066" cy="477924"/>
          </a:xfrm>
          <a:prstGeom prst="rect">
            <a:avLst/>
          </a:prstGeom>
        </p:spPr>
        <p:txBody>
          <a:bodyPr vert="horz" lIns="91366" tIns="45683" rIns="91366" bIns="45683" rtlCol="0" anchor="b"/>
          <a:lstStyle>
            <a:lvl1pPr algn="r">
              <a:defRPr sz="1200"/>
            </a:lvl1pPr>
          </a:lstStyle>
          <a:p>
            <a:fld id="{64653172-BDB4-461F-BDA2-4D2C0074D3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41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7792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334" y="1"/>
            <a:ext cx="2972066" cy="477924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37253249-6B32-4177-836F-DA959E0E57EE}" type="datetimeFigureOut">
              <a:rPr lang="pl-PL" smtClean="0"/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89038"/>
            <a:ext cx="5716588" cy="321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6601" y="4584420"/>
            <a:ext cx="5486400" cy="3750336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047076"/>
            <a:ext cx="2972067" cy="47792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334" y="9047076"/>
            <a:ext cx="2972066" cy="477924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AFF6AE85-0E93-4192-96FD-E871F711CA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27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B1D-E3A8-4A6E-A4BF-44BE9CA9DC12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1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D3B-B19D-487D-8BA5-130C36B34BF0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1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B55E-C4AF-47E2-979F-B0FC1BA7D6E4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6AFE-BE6D-423E-BC0F-505EB253779A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62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8A6-C22D-4E11-8275-644E71FE5319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7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20CF-C57F-4160-B4C7-50EC5B68CE25}" type="datetime1">
              <a:rPr lang="pl-PL" smtClean="0"/>
              <a:t>2018-03-19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9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5BFD-DB2A-45AA-A38F-558073BF9FE3}" type="datetime1">
              <a:rPr lang="pl-PL" smtClean="0"/>
              <a:t>2018-03-19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8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B359-E9FA-4C01-B504-9B2A6CAE7ABA}" type="datetime1">
              <a:rPr lang="pl-PL" smtClean="0"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9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25-CE74-47FA-87BC-670FBEF1DF68}" type="datetime1">
              <a:rPr lang="pl-PL" smtClean="0"/>
              <a:t>2018-03-19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67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2502-462A-4B13-9DCA-23283E791767}" type="datetime1">
              <a:rPr lang="pl-PL" smtClean="0"/>
              <a:t>2018-03-19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99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43E4-56C0-4F23-81FC-60727C32870A}" type="datetime1">
              <a:rPr lang="pl-PL" smtClean="0"/>
              <a:t>2018-03-19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2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70DF-657F-46E0-8038-91273C19222F}" type="datetime1">
              <a:rPr lang="pl-PL" smtClean="0"/>
              <a:t>2018-03-19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6B2C-934C-4B9D-A20D-3A8395F59A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3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b.kowzan@kpfp.org.pl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://www.kpai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h.tomaszewski@kpai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354705" y="1865246"/>
            <a:ext cx="6530837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        KUJAWSKO-POMORSKI FUNDUSZ POŻYCZKOWY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Cel </a:t>
            </a:r>
            <a:r>
              <a:rPr lang="pl-PL" sz="1600" dirty="0">
                <a:latin typeface="Calibri" panose="020F0502020204030204" pitchFamily="34" charset="0"/>
                <a:ea typeface="Lato" panose="020B0604020202020204" charset="0"/>
                <a:cs typeface="Lato" panose="020B0604020202020204" charset="0"/>
              </a:rPr>
              <a:t>→</a:t>
            </a:r>
            <a:r>
              <a:rPr lang="pl-PL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wspólna działalność wszystkich Członków Konsorcjum polegająca na oferowaniu podmiotom gospodarczym koncentrującym swoją aktywność na terenie Województwa Kujawsko–Pomorskiego zwrotnych instrumentów finansowego wsparcia.</a:t>
            </a:r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6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PARTNERSTWO | TRANSPARENTNOŚĆ | INFORMACJA</a:t>
            </a:r>
            <a:endParaRPr lang="pl-PL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just"/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6137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753" y="5498757"/>
            <a:ext cx="2971398" cy="7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33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050324" y="1295851"/>
            <a:ext cx="6438377" cy="42165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        KUJAWSKO-POMORSKI FUNDUSZ POŻYCZKOWY</a:t>
            </a:r>
          </a:p>
          <a:p>
            <a:pPr algn="just"/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Kryteria dostępu: </a:t>
            </a:r>
            <a:b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Zaplanowane do sfinansowania z pożyczki przedsięwzięcie będzie miało charakter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innowacyjny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zgodnie z definicją zawartą w Szczegółowym Opisie Osi Priorytetowych Regionalnego Programu Operacyjnego Województwa Kujawsko-Pomorskiego na lata 2014-2020. Innowacyjność będzie udowodniona wynikami prac B+R tj. badań przemysłowych (etapy 3-6 poziomu gotowości technologicznej).</a:t>
            </a:r>
          </a:p>
          <a:p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</a:t>
            </a:r>
            <a:r>
              <a:rPr lang="pl-PL" sz="1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Planowane przedsięwzięcie musi być zgodne z programem </a:t>
            </a:r>
            <a:r>
              <a:rPr lang="pl-PL" sz="1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Inteligentnych Specjalizacji WK-P</a:t>
            </a:r>
          </a:p>
          <a:p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6137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2" y="5531547"/>
            <a:ext cx="3262183" cy="7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69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1482811" y="3308575"/>
            <a:ext cx="600589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br>
              <a:rPr lang="pl-PL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6137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2" y="5531547"/>
            <a:ext cx="3262183" cy="7633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4" y="1657075"/>
            <a:ext cx="6438378" cy="42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74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564587"/>
            <a:ext cx="6530837" cy="55307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        KUJAWSKO-POMORSKI FUNDUSZ POŻYCZKOWY</a:t>
            </a:r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Inteligentna specjalizacja </a:t>
            </a:r>
            <a:r>
              <a:rPr kumimoji="1"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oznacza ścisłe powiązanie działalności badawczo-rozwojowej, rozwoju kapitału ludzkiego (kwalifikacji oraz umiejętności pracowników) i specyfiki gospodarczej regionów lub państw.</a:t>
            </a:r>
            <a:endParaRPr lang="pl-PL" sz="1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Inteligentne specjalizacje regionalne oparte na wartościach:</a:t>
            </a:r>
            <a:b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</a:t>
            </a: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Zdrowa i bezpieczna żywność,</a:t>
            </a:r>
            <a:endParaRPr kumimoji="1" lang="pl-PL" altLang="pl-PL" dirty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1"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kumimoji="1" lang="pl-PL" alt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Zdrowie i turystyka zdrowotna</a:t>
            </a:r>
            <a:r>
              <a:rPr kumimoji="1" lang="pl-PL" alt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kumimoji="1" lang="pl-PL" dirty="0">
              <a:solidFill>
                <a:srgbClr val="0066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Zaawansowane materiały i narzędzia,</a:t>
            </a:r>
            <a:b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Transport i mobilność,</a:t>
            </a:r>
            <a:br>
              <a:rPr lang="pl-PL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Dziedzictwo kulturowe, sztuka, przemysły kreatywne</a:t>
            </a:r>
            <a:b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b="1" dirty="0">
                <a:latin typeface="Times New Roman" panose="02020603050405020304" pitchFamily="18" charset="0"/>
                <a:cs typeface="Arial" panose="020B0604020202020204" pitchFamily="34" charset="0"/>
              </a:rPr>
              <a:t>Inteligentne specjalizacje regionalne oparte na technologiach (horyzontalne):</a:t>
            </a:r>
            <a:br>
              <a:rPr kumimoji="1" lang="pl-PL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  Technologie informacyjno-komunikacyjne (ICT),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pl-PL" dirty="0" err="1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Ekoinnowacje</a:t>
            </a: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,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kumimoji="1" lang="pl-PL" dirty="0">
                <a:solidFill>
                  <a:srgbClr val="0066CC"/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Automatyka przemysłowa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Inne: 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Lato" panose="020B0604020202020204" charset="0"/>
                <a:cs typeface="Arial" panose="020B0604020202020204" pitchFamily="34" charset="0"/>
              </a:rPr>
              <a:t>- Przedsiębiorcze odkrywanie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79419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1" y="5424615"/>
            <a:ext cx="3323967" cy="7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96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1840323"/>
            <a:ext cx="6530837" cy="29792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 FUNDUSZ POŻYCZKOWY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2000" b="1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Oprocentowanie pożyczki: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dla przedsiębiorców </a:t>
            </a:r>
            <a:r>
              <a:rPr kumimoji="1" lang="pl-PL" altLang="pl-PL" sz="1400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mśp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korzystających z pomocy de </a:t>
            </a:r>
            <a:r>
              <a:rPr kumimoji="1" lang="pl-PL" altLang="pl-PL" sz="1400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minimis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oprocentowanie 0,93% (50% stopy bazowej UE),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    dla przedsiębiorców </a:t>
            </a:r>
            <a:r>
              <a:rPr kumimoji="1" lang="pl-PL" altLang="pl-PL" sz="1400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mśp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nie korzystających z pomocy de </a:t>
            </a:r>
            <a:r>
              <a:rPr kumimoji="1" lang="pl-PL" altLang="pl-PL" sz="1400" dirty="0" err="1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minimis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oprocentowanie 2,45% - 2,85%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kumimoji="1" lang="pl-PL" altLang="pl-PL" sz="20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1" y="5424615"/>
            <a:ext cx="3323967" cy="7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685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1452527"/>
            <a:ext cx="6530837" cy="37548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 FUNDUSZ POŻYCZKOWY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2000" b="1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Pozostałe warunki udostępnienia pożyczki: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pożyczkę udziela się bez prowizji,  na sfinansowanie do 100% inwestycji,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karencja w spłacie rat kapitałowych – do 36 miesięcy,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okres spłaty maks. 96 miesięcy,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wydatkowanie środków na cele projektu musi być udokumentowane fakturami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kumimoji="1" lang="pl-PL" altLang="pl-PL" sz="20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1" y="5424615"/>
            <a:ext cx="3323967" cy="7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62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1355581"/>
            <a:ext cx="6530837" cy="394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 FUNDUSZ POŻYCZKOWY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2000" b="1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Pozostałe warunki udostępnienia pożyczki: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Pożyczka wypłacana będzie w transzach z podziałem na: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	część badawczą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	część wdrożeniową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przy maksymalnym terminie na wypłatę Pożyczkobiorcy całkowitej kwoty  -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do 6 miesięcy od dnia zawarcia umowy pożyczkowej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  Wydatkowanie środków przez Pożyczkobiorcę musi nastąpić w terminie do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180 dni od dnia wypłaty pełnej kwoty pożyczki 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Nie jest dopuszczalne finansowanie jedynie etapu wdrożenia.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kumimoji="1" lang="pl-PL" altLang="pl-PL" sz="20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POŻTYCZKOWY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21" y="5424615"/>
            <a:ext cx="3323967" cy="7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587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9707" y="0"/>
            <a:ext cx="12201707" cy="576929"/>
          </a:xfrm>
          <a:prstGeom prst="rect">
            <a:avLst/>
          </a:prstGeom>
          <a:gradFill flip="none" rotWithShape="1">
            <a:gsLst>
              <a:gs pos="50000">
                <a:srgbClr val="221E51"/>
              </a:gs>
              <a:gs pos="31000">
                <a:srgbClr val="61B2E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6262096"/>
            <a:ext cx="12192000" cy="5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400491" y="1549482"/>
            <a:ext cx="6530837" cy="35609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KONSORCJUM</a:t>
            </a:r>
          </a:p>
          <a:p>
            <a:pPr algn="just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KUJAWSKO-POMORSKA AGENCJA INNOWACJI</a:t>
            </a:r>
            <a:endParaRPr lang="pl-PL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KUJAWSKO-POMORSKI FUNDUSZ POŻYCZKOWY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2000" b="1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Sposób aplikowania: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Opis szczegółowy będzie dostępny na stronie Kujawsko-Pomorskiej Agencji Innowacji 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2"/>
              </a:rPr>
              <a:t>www.kpai.pl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b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2000" b="1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Kontakt informacyjny: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E-mailowy: 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b.kowzan@kpfp.org.pl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telefoniczny:  572 572 028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	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h.tomaszewski@kpai.pl</a:t>
            </a:r>
            <a:r>
              <a:rPr kumimoji="1" lang="pl-PL" altLang="pl-PL" sz="1400" dirty="0">
                <a:solidFill>
                  <a:srgbClr val="00000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               690 960 028</a:t>
            </a:r>
          </a:p>
          <a:p>
            <a:pPr marL="285750" lvl="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pl-PL" altLang="pl-PL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8" name="Obraz 17" descr="logo rpo 2014-20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5" y="6294886"/>
            <a:ext cx="378443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02" y="1418961"/>
            <a:ext cx="4092150" cy="1709769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8125097" y="103798"/>
            <a:ext cx="389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www.kpai.pl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53" y="3128730"/>
            <a:ext cx="2696047" cy="2201772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354705" y="103798"/>
            <a:ext cx="65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FUNDUSZ POŻYCZKOWY NA BADANIA I WDROŻENIA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4821" y="5424615"/>
            <a:ext cx="3323967" cy="7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178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310</Words>
  <Application>Microsoft Office PowerPoint</Application>
  <PresentationFormat>Panoramiczny</PresentationFormat>
  <Paragraphs>84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Calibri</vt:lpstr>
      <vt:lpstr>Arial</vt:lpstr>
      <vt:lpstr>Lato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 Kubicki</dc:creator>
  <cp:lastModifiedBy>Henryk Tomaszewski</cp:lastModifiedBy>
  <cp:revision>300</cp:revision>
  <cp:lastPrinted>2018-03-08T09:29:19Z</cp:lastPrinted>
  <dcterms:created xsi:type="dcterms:W3CDTF">2015-09-24T06:53:56Z</dcterms:created>
  <dcterms:modified xsi:type="dcterms:W3CDTF">2018-03-19T20:24:14Z</dcterms:modified>
</cp:coreProperties>
</file>